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29"/>
  </p:handoutMasterIdLst>
  <p:sldIdLst>
    <p:sldId id="256" r:id="rId2"/>
    <p:sldId id="257" r:id="rId3"/>
    <p:sldId id="288" r:id="rId4"/>
    <p:sldId id="259" r:id="rId5"/>
    <p:sldId id="261" r:id="rId6"/>
    <p:sldId id="262" r:id="rId7"/>
    <p:sldId id="263" r:id="rId8"/>
    <p:sldId id="282" r:id="rId9"/>
    <p:sldId id="268" r:id="rId10"/>
    <p:sldId id="269" r:id="rId11"/>
    <p:sldId id="270" r:id="rId12"/>
    <p:sldId id="272" r:id="rId13"/>
    <p:sldId id="271" r:id="rId14"/>
    <p:sldId id="274" r:id="rId15"/>
    <p:sldId id="273" r:id="rId16"/>
    <p:sldId id="275" r:id="rId17"/>
    <p:sldId id="276" r:id="rId18"/>
    <p:sldId id="277" r:id="rId19"/>
    <p:sldId id="278" r:id="rId20"/>
    <p:sldId id="283" r:id="rId21"/>
    <p:sldId id="293" r:id="rId22"/>
    <p:sldId id="294" r:id="rId23"/>
    <p:sldId id="291" r:id="rId24"/>
    <p:sldId id="279" r:id="rId25"/>
    <p:sldId id="286" r:id="rId26"/>
    <p:sldId id="287" r:id="rId27"/>
    <p:sldId id="284" r:id="rId28"/>
  </p:sldIdLst>
  <p:sldSz cx="9144000" cy="6858000" type="screen4x3"/>
  <p:notesSz cx="12014200" cy="6946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7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06153" cy="347345"/>
          </a:xfrm>
          <a:prstGeom prst="rect">
            <a:avLst/>
          </a:prstGeom>
        </p:spPr>
        <p:txBody>
          <a:bodyPr vert="horz" lIns="108347" tIns="54174" rIns="108347" bIns="54174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6805267" y="0"/>
            <a:ext cx="5206153" cy="347345"/>
          </a:xfrm>
          <a:prstGeom prst="rect">
            <a:avLst/>
          </a:prstGeom>
        </p:spPr>
        <p:txBody>
          <a:bodyPr vert="horz" lIns="108347" tIns="54174" rIns="108347" bIns="54174" rtlCol="0"/>
          <a:lstStyle>
            <a:lvl1pPr algn="r">
              <a:defRPr sz="1400"/>
            </a:lvl1pPr>
          </a:lstStyle>
          <a:p>
            <a:fld id="{5157B7C8-59D7-4063-9662-296D24001183}" type="datetimeFigureOut">
              <a:rPr lang="en-US" smtClean="0"/>
              <a:t>6/16/2013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98350"/>
            <a:ext cx="5206153" cy="347345"/>
          </a:xfrm>
          <a:prstGeom prst="rect">
            <a:avLst/>
          </a:prstGeom>
        </p:spPr>
        <p:txBody>
          <a:bodyPr vert="horz" lIns="108347" tIns="54174" rIns="108347" bIns="54174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805267" y="6598350"/>
            <a:ext cx="5206153" cy="347345"/>
          </a:xfrm>
          <a:prstGeom prst="rect">
            <a:avLst/>
          </a:prstGeom>
        </p:spPr>
        <p:txBody>
          <a:bodyPr vert="horz" lIns="108347" tIns="54174" rIns="108347" bIns="54174" rtlCol="0" anchor="b"/>
          <a:lstStyle>
            <a:lvl1pPr algn="r">
              <a:defRPr sz="1400"/>
            </a:lvl1pPr>
          </a:lstStyle>
          <a:p>
            <a:fld id="{12765D2B-76F7-4568-9D58-E469C0187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16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EF101B-D1D0-4A9A-879C-31B17BEFD871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E33830-E15F-478A-A44D-ED909E8D0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F101B-D1D0-4A9A-879C-31B17BEFD871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33830-E15F-478A-A44D-ED909E8D0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3EF101B-D1D0-4A9A-879C-31B17BEFD871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E33830-E15F-478A-A44D-ED909E8D0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F101B-D1D0-4A9A-879C-31B17BEFD871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33830-E15F-478A-A44D-ED909E8D0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EF101B-D1D0-4A9A-879C-31B17BEFD871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0E33830-E15F-478A-A44D-ED909E8D0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F101B-D1D0-4A9A-879C-31B17BEFD871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33830-E15F-478A-A44D-ED909E8D0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F101B-D1D0-4A9A-879C-31B17BEFD871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33830-E15F-478A-A44D-ED909E8D0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F101B-D1D0-4A9A-879C-31B17BEFD871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33830-E15F-478A-A44D-ED909E8D0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EF101B-D1D0-4A9A-879C-31B17BEFD871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33830-E15F-478A-A44D-ED909E8D0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F101B-D1D0-4A9A-879C-31B17BEFD871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33830-E15F-478A-A44D-ED909E8D0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F101B-D1D0-4A9A-879C-31B17BEFD871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33830-E15F-478A-A44D-ED909E8D0A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3EF101B-D1D0-4A9A-879C-31B17BEFD871}" type="datetimeFigureOut">
              <a:rPr lang="en-US" smtClean="0"/>
              <a:pPr/>
              <a:t>6/16/2013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0E33830-E15F-478A-A44D-ED909E8D0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Computer</a:t>
            </a:r>
            <a:br>
              <a:rPr lang="en-US" sz="4400" dirty="0" smtClean="0"/>
            </a:br>
            <a:r>
              <a:rPr lang="en-US" sz="4400" dirty="0" smtClean="0"/>
              <a:t>networks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3962400"/>
            <a:ext cx="5091112" cy="1752600"/>
          </a:xfrm>
        </p:spPr>
        <p:txBody>
          <a:bodyPr>
            <a:normAutofit/>
          </a:bodyPr>
          <a:lstStyle/>
          <a:p>
            <a:r>
              <a:rPr lang="en-US" sz="1700" b="1" dirty="0" smtClean="0"/>
              <a:t>TYPES OF NETWORKS</a:t>
            </a:r>
          </a:p>
          <a:p>
            <a:r>
              <a:rPr lang="en-US" sz="1700" b="1" dirty="0" smtClean="0"/>
              <a:t>NETWORK </a:t>
            </a:r>
            <a:r>
              <a:rPr lang="en-US" sz="1700" b="1" dirty="0" smtClean="0"/>
              <a:t>CONFIGURATIONS /TOPOLOGIES</a:t>
            </a:r>
          </a:p>
          <a:p>
            <a:r>
              <a:rPr lang="en-US" sz="1700" b="1" dirty="0" smtClean="0"/>
              <a:t>TRANSMISSION MEDIA</a:t>
            </a:r>
          </a:p>
          <a:p>
            <a:r>
              <a:rPr lang="en-US" dirty="0" smtClean="0">
                <a:latin typeface="Edwardian Script ITC" pitchFamily="66" charset="0"/>
              </a:rPr>
              <a:t>By B. </a:t>
            </a:r>
            <a:r>
              <a:rPr lang="en-US" dirty="0" err="1" smtClean="0">
                <a:latin typeface="Edwardian Script ITC" pitchFamily="66" charset="0"/>
              </a:rPr>
              <a:t>Vialva</a:t>
            </a:r>
            <a:endParaRPr lang="en-US" dirty="0">
              <a:latin typeface="Edwardian Script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 topology: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one long cable, known as the BACKBONE with everything else attached along it.</a:t>
            </a:r>
          </a:p>
          <a:p>
            <a:r>
              <a:rPr lang="en-US" dirty="0" smtClean="0"/>
              <a:t>Each connection point is called a NODE.</a:t>
            </a:r>
          </a:p>
          <a:p>
            <a:r>
              <a:rPr lang="en-US" dirty="0" smtClean="0"/>
              <a:t>Every computer along the line receives each signal sent.</a:t>
            </a:r>
          </a:p>
          <a:p>
            <a:endParaRPr lang="en-US" dirty="0" smtClean="0"/>
          </a:p>
          <a:p>
            <a:r>
              <a:rPr lang="en-US" dirty="0" smtClean="0"/>
              <a:t>If there is a lot of traffic or a large number of computers, the communication can be slow.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2500" b="12500"/>
          <a:stretch>
            <a:fillRect/>
          </a:stretch>
        </p:blipFill>
        <p:spPr bwMode="auto">
          <a:xfrm>
            <a:off x="5257800" y="228600"/>
            <a:ext cx="2286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Of Bus/Line Topology: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cheap since it does not use much cabling.</a:t>
            </a:r>
          </a:p>
          <a:p>
            <a:r>
              <a:rPr lang="en-US" dirty="0" smtClean="0"/>
              <a:t>If there is a break between the backbone and a computer then only that computer is affected.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Disadvantages Of Bus/Line Topology: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there is a break in the backbone then the whole network will stop working.</a:t>
            </a:r>
          </a:p>
          <a:p>
            <a:r>
              <a:rPr lang="en-US" dirty="0" smtClean="0"/>
              <a:t>If there is a lot of traffic or a large number of computers, the communication can be slow.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 topology: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computers are linked together by cables in a circle.</a:t>
            </a:r>
          </a:p>
          <a:p>
            <a:r>
              <a:rPr lang="en-US" dirty="0" smtClean="0"/>
              <a:t>The data only flows in one way around the network.</a:t>
            </a:r>
          </a:p>
          <a:p>
            <a:r>
              <a:rPr lang="en-US" dirty="0" smtClean="0"/>
              <a:t>it is suitable for a small number of computers (15).</a:t>
            </a:r>
          </a:p>
          <a:p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28600"/>
            <a:ext cx="2057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Of Ring Topology: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relatively cheap and fast.</a:t>
            </a:r>
          </a:p>
          <a:p>
            <a:r>
              <a:rPr lang="en-US" dirty="0" smtClean="0"/>
              <a:t>No file server needed.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Disadvantages Of Ring Topology: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one computer breaks down the network stops working</a:t>
            </a:r>
          </a:p>
          <a:p>
            <a:r>
              <a:rPr lang="en-US" dirty="0" smtClean="0"/>
              <a:t>Can become slow if there is a lot of traffic</a:t>
            </a:r>
          </a:p>
          <a:p>
            <a:r>
              <a:rPr lang="en-US" dirty="0" smtClean="0"/>
              <a:t>It is difficult to add or remove computers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topology: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computer has its own separate connection to the file-server</a:t>
            </a:r>
          </a:p>
          <a:p>
            <a:r>
              <a:rPr lang="en-US" dirty="0" smtClean="0"/>
              <a:t>Faster than a bus network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Of Star Topology: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one cable fails, it does not affect the other computers, meaning the network is more fault tolerant.</a:t>
            </a:r>
          </a:p>
          <a:p>
            <a:r>
              <a:rPr lang="en-US" dirty="0" smtClean="0"/>
              <a:t>The layout makes it easy to add or remove individual computers.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Disadvantages Of Star Topology: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more expensive because more cabling is required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8463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material which forms the connection between the computers or devices in a network. E.g. air (in the case of wireless), metal wire, optical fiber.</a:t>
            </a:r>
          </a:p>
          <a:p>
            <a:r>
              <a:rPr lang="en-US" dirty="0" smtClean="0"/>
              <a:t>This can be wired or wireless.</a:t>
            </a:r>
          </a:p>
          <a:p>
            <a:r>
              <a:rPr lang="en-US" dirty="0" smtClean="0"/>
              <a:t>Wires add considerably to the cost of a network, especially the cost of installing them.</a:t>
            </a:r>
          </a:p>
          <a:p>
            <a:r>
              <a:rPr lang="en-US" dirty="0" smtClean="0"/>
              <a:t>The main forms of data transfer are:</a:t>
            </a:r>
          </a:p>
          <a:p>
            <a:pPr lvl="1"/>
            <a:r>
              <a:rPr lang="en-US" dirty="0" smtClean="0"/>
              <a:t>Metal wires</a:t>
            </a:r>
          </a:p>
          <a:p>
            <a:pPr lvl="1"/>
            <a:r>
              <a:rPr lang="en-US" dirty="0" smtClean="0"/>
              <a:t>Fiber optic cables</a:t>
            </a:r>
          </a:p>
          <a:p>
            <a:pPr lvl="1"/>
            <a:r>
              <a:rPr lang="en-US" dirty="0" smtClean="0"/>
              <a:t>Wireless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Networks can be classified according to the geographical area they occupy.</a:t>
            </a:r>
          </a:p>
          <a:p>
            <a:pPr lvl="1"/>
            <a:r>
              <a:rPr lang="en-US" dirty="0" smtClean="0"/>
              <a:t>LAN – Local Area Network</a:t>
            </a:r>
          </a:p>
          <a:p>
            <a:pPr lvl="1"/>
            <a:r>
              <a:rPr lang="en-US" dirty="0" smtClean="0"/>
              <a:t>WAN </a:t>
            </a:r>
            <a:r>
              <a:rPr lang="en-US" dirty="0" smtClean="0"/>
              <a:t>– Wide Area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 wires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Offer a high transmission speed</a:t>
            </a:r>
          </a:p>
          <a:p>
            <a:r>
              <a:rPr lang="en-US" dirty="0" smtClean="0"/>
              <a:t>Expensive to buy and install</a:t>
            </a:r>
          </a:p>
          <a:p>
            <a:r>
              <a:rPr lang="en-US" dirty="0" smtClean="0"/>
              <a:t>Can suffer from interference / data corruption</a:t>
            </a:r>
          </a:p>
          <a:p>
            <a:r>
              <a:rPr lang="en-US" dirty="0" smtClean="0"/>
              <a:t>There are three different types:</a:t>
            </a:r>
          </a:p>
          <a:p>
            <a:pPr lvl="1"/>
            <a:r>
              <a:rPr lang="en-US" dirty="0" smtClean="0"/>
              <a:t>Unshielded twisted pair: (telephone line)</a:t>
            </a:r>
          </a:p>
          <a:p>
            <a:pPr lvl="1"/>
            <a:r>
              <a:rPr lang="en-US" dirty="0" smtClean="0"/>
              <a:t>Shielded twisted pair (cable </a:t>
            </a:r>
            <a:r>
              <a:rPr lang="en-US" dirty="0" err="1" smtClean="0"/>
              <a:t>tv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Unshielded and Shielded TP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/>
              <a:t>Unshielded Twisted Pair (UTP)</a:t>
            </a:r>
          </a:p>
          <a:p>
            <a:pPr lvl="1"/>
            <a:r>
              <a:rPr lang="en-US" sz="2400" dirty="0"/>
              <a:t>Ordinary telephone wire</a:t>
            </a:r>
          </a:p>
          <a:p>
            <a:pPr lvl="1"/>
            <a:r>
              <a:rPr lang="en-US" sz="2400" dirty="0"/>
              <a:t>Cheapest</a:t>
            </a:r>
          </a:p>
          <a:p>
            <a:pPr lvl="1"/>
            <a:r>
              <a:rPr lang="en-US" dirty="0" smtClean="0"/>
              <a:t>thin wires are twisted to help cancel out interference but it still suffers from external EM interference, </a:t>
            </a:r>
          </a:p>
          <a:p>
            <a:pPr lvl="1"/>
            <a:r>
              <a:rPr lang="en-US" dirty="0" smtClean="0"/>
              <a:t>Thin wires mean easier installation,</a:t>
            </a:r>
          </a:p>
          <a:p>
            <a:pPr lvl="1"/>
            <a:r>
              <a:rPr lang="en-US" dirty="0" smtClean="0"/>
              <a:t>Only suitable for small networks.</a:t>
            </a:r>
          </a:p>
          <a:p>
            <a:pPr lvl="1"/>
            <a:endParaRPr lang="en-US" sz="2400" dirty="0"/>
          </a:p>
          <a:p>
            <a:r>
              <a:rPr lang="en-US" sz="2800" dirty="0"/>
              <a:t>Shielded Twisted Pair (STP)</a:t>
            </a:r>
          </a:p>
          <a:p>
            <a:pPr lvl="1"/>
            <a:r>
              <a:rPr lang="en-US" sz="2400" dirty="0"/>
              <a:t>Metal braid or sheathing that reduces </a:t>
            </a:r>
            <a:r>
              <a:rPr lang="en-US" sz="2400" dirty="0" smtClean="0"/>
              <a:t>interference which protects the data signals from outside interference/corruption,</a:t>
            </a:r>
            <a:endParaRPr lang="en-US" sz="2400" dirty="0"/>
          </a:p>
          <a:p>
            <a:pPr lvl="1"/>
            <a:r>
              <a:rPr lang="en-US" sz="2400" dirty="0"/>
              <a:t>More </a:t>
            </a:r>
            <a:r>
              <a:rPr lang="en-US" sz="2400" dirty="0" smtClean="0"/>
              <a:t>expensive than unshielded twisted pair</a:t>
            </a:r>
            <a:endParaRPr lang="en-US" sz="2400" dirty="0"/>
          </a:p>
          <a:p>
            <a:pPr lvl="1"/>
            <a:r>
              <a:rPr lang="en-US" sz="2400" dirty="0"/>
              <a:t>Harder to handle (thick, heavy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Greater transmission speeds than unshielded twisted pair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uTP</a:t>
            </a:r>
            <a:r>
              <a:rPr lang="en-US" dirty="0" smtClean="0"/>
              <a:t> – </a:t>
            </a:r>
            <a:r>
              <a:rPr lang="en-US" dirty="0" err="1" smtClean="0"/>
              <a:t>unShielded</a:t>
            </a:r>
            <a:r>
              <a:rPr lang="en-US" dirty="0" smtClean="0"/>
              <a:t> twisted pair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4745"/>
          <a:stretch>
            <a:fillRect/>
          </a:stretch>
        </p:blipFill>
        <p:spPr bwMode="auto">
          <a:xfrm>
            <a:off x="4648200" y="3733800"/>
            <a:ext cx="3048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191000" y="1752600"/>
            <a:ext cx="388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Unshielded Twisted Pair cable is currently the most popular method of implementing an Ethernet LAN (Local area network). It is far easier to manipulate than coaxial cable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819400"/>
            <a:ext cx="4016848" cy="327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STP – Shielded twisted pair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1525" t="44368"/>
          <a:stretch>
            <a:fillRect/>
          </a:stretch>
        </p:blipFill>
        <p:spPr bwMode="auto">
          <a:xfrm>
            <a:off x="304800" y="1524000"/>
            <a:ext cx="7435167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267200"/>
            <a:ext cx="3276600" cy="22826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FIBER OPTIC CABLES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data being passed is encoded as pulses of light through a very thin glass fiber.</a:t>
            </a:r>
          </a:p>
          <a:p>
            <a:r>
              <a:rPr lang="en-US" dirty="0" smtClean="0"/>
              <a:t>Bundles of fibers are used to carry the data to and from the network.</a:t>
            </a:r>
          </a:p>
          <a:p>
            <a:r>
              <a:rPr lang="en-US" dirty="0" smtClean="0"/>
              <a:t>Speed- the data travels much faster,</a:t>
            </a:r>
          </a:p>
          <a:p>
            <a:r>
              <a:rPr lang="en-US" dirty="0" smtClean="0"/>
              <a:t>Small size – a hug amount of data can travel in a very small cable,</a:t>
            </a:r>
          </a:p>
          <a:p>
            <a:r>
              <a:rPr lang="en-US" dirty="0" smtClean="0"/>
              <a:t>Lack of electrical interference</a:t>
            </a:r>
          </a:p>
          <a:p>
            <a:r>
              <a:rPr lang="en-US" dirty="0" smtClean="0"/>
              <a:t>Cost – the devices needed to connect the cables and the cable itself are more expensive</a:t>
            </a:r>
          </a:p>
          <a:p>
            <a:r>
              <a:rPr lang="en-US" dirty="0" smtClean="0"/>
              <a:t>Can be bent around corners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Fiber optic cables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7391" r="14976"/>
          <a:stretch>
            <a:fillRect/>
          </a:stretch>
        </p:blipFill>
        <p:spPr bwMode="auto">
          <a:xfrm>
            <a:off x="1600200" y="1524000"/>
            <a:ext cx="5029200" cy="4987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Inside Fiber optic cables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981200"/>
            <a:ext cx="6833600" cy="3690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data transfer medium is the air</a:t>
            </a:r>
          </a:p>
          <a:p>
            <a:r>
              <a:rPr lang="en-US" dirty="0" smtClean="0"/>
              <a:t>Uses radio waves</a:t>
            </a:r>
          </a:p>
          <a:p>
            <a:r>
              <a:rPr lang="en-US" dirty="0" smtClean="0"/>
              <a:t>Allows you to connect anywhere there is a radio signal.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 smtClean="0"/>
              <a:t>Classification of interconnected </a:t>
            </a:r>
            <a:br>
              <a:rPr lang="en-US" sz="3000" dirty="0" smtClean="0"/>
            </a:br>
            <a:r>
              <a:rPr lang="en-US" sz="3000" dirty="0" smtClean="0"/>
              <a:t>processors by scale.</a:t>
            </a:r>
            <a:endParaRPr lang="en-US" sz="30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49891"/>
            <a:ext cx="7239000" cy="4766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features of LANs are: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Confined to a single building or site – the hardware and communications equipment is contained in one building or site.</a:t>
            </a:r>
          </a:p>
          <a:p>
            <a:r>
              <a:rPr lang="en-US" dirty="0" smtClean="0"/>
              <a:t>Ownership of the communications equipment – the organization actually owns all the communications equipment (such as wiring, etc.) that links the terminals.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features of WANs are: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Hardware is spread over a wide geographical area – devices (computers, point of sale terminals, storage, etc.). The devices spread over multiple buildings and sites.</a:t>
            </a:r>
          </a:p>
          <a:p>
            <a:r>
              <a:rPr lang="en-US" dirty="0" smtClean="0"/>
              <a:t>Third party telecommunications equipment is used – hardware in a WAN is situated in many sites, which can be in different countries. Telephone radio and satellite communications are needed, which are supplied by a third party. The organization with the WAN has to rent these services from a telecommunications supplier.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Internet – a huge group of networks joined together. Each of these networks consists of lots of smaller networks.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 between the www and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internet and the WWW is not the same thing.</a:t>
            </a:r>
          </a:p>
          <a:p>
            <a:r>
              <a:rPr lang="en-US" dirty="0" smtClean="0"/>
              <a:t>World Wide Web – is a means of accessing information contained on the internet. It is an information sharing model that is built on top of the internet. </a:t>
            </a:r>
          </a:p>
          <a:p>
            <a:r>
              <a:rPr lang="en-US" dirty="0" smtClean="0"/>
              <a:t>The www uses HTTP(hypertext transfer protocol), which is one of the languages used over the internet to transmit information. </a:t>
            </a:r>
          </a:p>
          <a:p>
            <a:r>
              <a:rPr lang="en-US" dirty="0" smtClean="0"/>
              <a:t>The www makes use of browser software used to access documents called web pages.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types of protocols:</a:t>
            </a:r>
          </a:p>
          <a:p>
            <a:pPr lvl="1"/>
            <a:r>
              <a:rPr lang="en-US" dirty="0" smtClean="0"/>
              <a:t>IP – Internet Protocol</a:t>
            </a:r>
          </a:p>
          <a:p>
            <a:pPr lvl="1"/>
            <a:r>
              <a:rPr lang="en-US" dirty="0" smtClean="0"/>
              <a:t>TCP – Transmission Control Protocol</a:t>
            </a:r>
          </a:p>
          <a:p>
            <a:pPr lvl="1"/>
            <a:r>
              <a:rPr lang="en-US" dirty="0" smtClean="0"/>
              <a:t>FTP – File Transfer Protocol</a:t>
            </a:r>
          </a:p>
          <a:p>
            <a:pPr lvl="1"/>
            <a:r>
              <a:rPr lang="en-US" dirty="0" smtClean="0"/>
              <a:t>HTTP – Hypertext Transfer Protocol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Networks can  be arranged in various ways depending on the number of computers and how they are going to be used.</a:t>
            </a:r>
          </a:p>
          <a:p>
            <a:r>
              <a:rPr lang="en-US" dirty="0" smtClean="0"/>
              <a:t>The way the network is arranged is called the TOPOLOGY.</a:t>
            </a:r>
          </a:p>
          <a:p>
            <a:pPr lvl="1"/>
            <a:r>
              <a:rPr lang="en-US" dirty="0" smtClean="0"/>
              <a:t>Bus/line</a:t>
            </a:r>
          </a:p>
          <a:p>
            <a:pPr lvl="1"/>
            <a:r>
              <a:rPr lang="en-US" dirty="0" smtClean="0"/>
              <a:t>Star</a:t>
            </a:r>
          </a:p>
          <a:p>
            <a:pPr lvl="1"/>
            <a:r>
              <a:rPr lang="en-US" dirty="0" smtClean="0"/>
              <a:t>Ring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317</TotalTime>
  <Words>992</Words>
  <Application>Microsoft Office PowerPoint</Application>
  <PresentationFormat>On-screen Show (4:3)</PresentationFormat>
  <Paragraphs>111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Opulent</vt:lpstr>
      <vt:lpstr>Computer networks</vt:lpstr>
      <vt:lpstr>TYPES OF NETWORKS</vt:lpstr>
      <vt:lpstr>Classification of interconnected  processors by scale.</vt:lpstr>
      <vt:lpstr>Main features of LANs are:</vt:lpstr>
      <vt:lpstr>Main features of WANs are:</vt:lpstr>
      <vt:lpstr>Internet</vt:lpstr>
      <vt:lpstr>Difference between the www and the internet</vt:lpstr>
      <vt:lpstr>PROTOCOLS</vt:lpstr>
      <vt:lpstr>Network configurations</vt:lpstr>
      <vt:lpstr>BUS topology:</vt:lpstr>
      <vt:lpstr>Advantages Of Bus/Line Topology:</vt:lpstr>
      <vt:lpstr>Disadvantages Of Bus/Line Topology:</vt:lpstr>
      <vt:lpstr>RING topology:</vt:lpstr>
      <vt:lpstr>Advantages Of Ring Topology:</vt:lpstr>
      <vt:lpstr>Disadvantages Of Ring Topology:</vt:lpstr>
      <vt:lpstr>STAR topology:</vt:lpstr>
      <vt:lpstr>Advantages Of Star Topology:</vt:lpstr>
      <vt:lpstr>Disadvantages Of Star Topology:</vt:lpstr>
      <vt:lpstr>Transmission Media</vt:lpstr>
      <vt:lpstr>Metal wires</vt:lpstr>
      <vt:lpstr>Unshielded and Shielded TP</vt:lpstr>
      <vt:lpstr>uTP – unShielded twisted pair</vt:lpstr>
      <vt:lpstr>STP – Shielded twisted pair</vt:lpstr>
      <vt:lpstr>FIBER OPTIC CABLES</vt:lpstr>
      <vt:lpstr>Fiber optic cables</vt:lpstr>
      <vt:lpstr>Inside Fiber optic cables</vt:lpstr>
      <vt:lpstr>WIRELESS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U1M2#7 Purpose And Function Of Network Components</dc:title>
  <dc:creator>UltimateUser</dc:creator>
  <cp:lastModifiedBy>User</cp:lastModifiedBy>
  <cp:revision>40</cp:revision>
  <dcterms:created xsi:type="dcterms:W3CDTF">2010-03-02T02:20:02Z</dcterms:created>
  <dcterms:modified xsi:type="dcterms:W3CDTF">2013-06-16T16:16:18Z</dcterms:modified>
</cp:coreProperties>
</file>