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8" r:id="rId3"/>
    <p:sldId id="257" r:id="rId4"/>
    <p:sldId id="259" r:id="rId5"/>
    <p:sldId id="265" r:id="rId6"/>
    <p:sldId id="266" r:id="rId7"/>
    <p:sldId id="270" r:id="rId8"/>
    <p:sldId id="262" r:id="rId9"/>
    <p:sldId id="268" r:id="rId10"/>
    <p:sldId id="263" r:id="rId11"/>
    <p:sldId id="269" r:id="rId12"/>
    <p:sldId id="274" r:id="rId13"/>
    <p:sldId id="260" r:id="rId14"/>
    <p:sldId id="264" r:id="rId15"/>
    <p:sldId id="277" r:id="rId16"/>
    <p:sldId id="278" r:id="rId17"/>
    <p:sldId id="280" r:id="rId18"/>
    <p:sldId id="281" r:id="rId19"/>
    <p:sldId id="282" r:id="rId20"/>
    <p:sldId id="283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AF7D6F-1FA8-4227-B710-900299BF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27C7E-2B28-428D-A6AB-A0ABC3999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95ACB-4946-4C01-9649-713FD6C6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75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310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310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37402-F857-453E-8211-0557CB93C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1275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57338"/>
            <a:ext cx="4038600" cy="2078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078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87775"/>
            <a:ext cx="4038600" cy="2079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87775"/>
            <a:ext cx="4038600" cy="2079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108AA-2A00-4A1D-B1E4-45AC9956B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75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310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078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7775"/>
            <a:ext cx="4038600" cy="2079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89E26-A32E-4463-85F7-14D942202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1275"/>
            <a:ext cx="8229600" cy="5826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B8191-83F1-40D8-B499-344B4B1DA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34946-389D-4AB7-A57A-8868666C9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C295E4-5020-4D6C-BE27-DE516C07A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05B27-1D95-4727-A86E-5383683B3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AD5CA5-66F8-487D-A249-B6F450AF9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62993-290C-4C51-900F-3FFE153D4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D226C5-7AEC-4D32-B4CD-0F3158422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CA1782-B573-4CF5-89FB-7F8C80DC7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5F9517-C175-4870-8EA5-6DA27B738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6F0C1A7-19F8-4283-BB26-5F5F6A0D4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2" r:id="rId2"/>
    <p:sldLayoutId id="2147483802" r:id="rId3"/>
    <p:sldLayoutId id="2147483793" r:id="rId4"/>
    <p:sldLayoutId id="2147483803" r:id="rId5"/>
    <p:sldLayoutId id="2147483794" r:id="rId6"/>
    <p:sldLayoutId id="2147483804" r:id="rId7"/>
    <p:sldLayoutId id="2147483805" r:id="rId8"/>
    <p:sldLayoutId id="2147483806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9.emf"/><Relationship Id="rId4" Type="http://schemas.openxmlformats.org/officeDocument/2006/relationships/image" Target="../media/image3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2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Relationship Id="rId9" Type="http://schemas.openxmlformats.org/officeDocument/2006/relationships/image" Target="../media/image1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image" Target="../media/image24.emf"/><Relationship Id="rId7" Type="http://schemas.openxmlformats.org/officeDocument/2006/relationships/image" Target="../media/image28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10" Type="http://schemas.openxmlformats.org/officeDocument/2006/relationships/image" Target="../media/image31.emf"/><Relationship Id="rId4" Type="http://schemas.openxmlformats.org/officeDocument/2006/relationships/image" Target="../media/image25.emf"/><Relationship Id="rId9" Type="http://schemas.openxmlformats.org/officeDocument/2006/relationships/image" Target="../media/image30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Data Flow Diagrams (DFDs)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Source/Sink (External Entity)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781300"/>
            <a:ext cx="7559675" cy="21605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External entity that is origin or destination of data (outside the system)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Is the singular form of a department, outside organisation, other IS, or person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Labels should be noun phrases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endParaRPr lang="en-US" sz="1500" smtClean="0"/>
          </a:p>
        </p:txBody>
      </p:sp>
      <p:pic>
        <p:nvPicPr>
          <p:cNvPr id="12292" name="Object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1647825"/>
            <a:ext cx="1581150" cy="701675"/>
          </a:xfrm>
          <a:noFill/>
        </p:spPr>
      </p:pic>
      <p:pic>
        <p:nvPicPr>
          <p:cNvPr id="2" name="Object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219700" y="981075"/>
            <a:ext cx="1800225" cy="1800225"/>
          </a:xfrm>
          <a:noFill/>
        </p:spPr>
      </p:pic>
      <p:pic>
        <p:nvPicPr>
          <p:cNvPr id="12297" name="Object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1412875"/>
            <a:ext cx="25193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Object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2500" y="1781175"/>
            <a:ext cx="194310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468313" y="4724400"/>
            <a:ext cx="75707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2800" b="0"/>
              <a:t>Source – Entity that supplies data to the system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2800" b="0"/>
              <a:t>Sink – Entity that receives data from the system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altLang="en-US" sz="1500" b="0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altLang="en-US" sz="1500" b="0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altLang="en-US" sz="1500" b="0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15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3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1275"/>
            <a:ext cx="10018713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Rule: Source/Sink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7931150" cy="503237"/>
          </a:xfrm>
        </p:spPr>
        <p:txBody>
          <a:bodyPr/>
          <a:lstStyle/>
          <a:p>
            <a:pPr eaLnBrk="1" hangingPunct="1"/>
            <a:r>
              <a:rPr lang="en-US" sz="2600" smtClean="0"/>
              <a:t>Must be connected to a process by a data flow</a:t>
            </a:r>
          </a:p>
          <a:p>
            <a:pPr eaLnBrk="1" hangingPunct="1"/>
            <a:endParaRPr lang="en-US" sz="2600" smtClean="0"/>
          </a:p>
        </p:txBody>
      </p:sp>
      <p:pic>
        <p:nvPicPr>
          <p:cNvPr id="40964" name="Object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279775" y="2708275"/>
            <a:ext cx="1579563" cy="704850"/>
          </a:xfrm>
          <a:noFill/>
        </p:spPr>
      </p:pic>
      <p:pic>
        <p:nvPicPr>
          <p:cNvPr id="40966" name="Object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3203575" y="4724400"/>
            <a:ext cx="1654175" cy="1654175"/>
          </a:xfrm>
          <a:noFill/>
        </p:spPr>
      </p:pic>
      <p:pic>
        <p:nvPicPr>
          <p:cNvPr id="40968" name="Object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3675" y="3357563"/>
            <a:ext cx="7127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Rules for Using DFD Symbols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002588" cy="4310062"/>
          </a:xfrm>
        </p:spPr>
        <p:txBody>
          <a:bodyPr/>
          <a:lstStyle/>
          <a:p>
            <a:pPr eaLnBrk="1" hangingPunct="1"/>
            <a:r>
              <a:rPr lang="en-US" sz="2800" smtClean="0"/>
              <a:t>Data Flow That Connects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7308850" y="2060575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8027988" y="206057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NO</a:t>
            </a:r>
          </a:p>
        </p:txBody>
      </p:sp>
      <p:graphicFrame>
        <p:nvGraphicFramePr>
          <p:cNvPr id="66651" name="Group 91"/>
          <p:cNvGraphicFramePr>
            <a:graphicFrameLocks noGrp="1"/>
          </p:cNvGraphicFramePr>
          <p:nvPr/>
        </p:nvGraphicFramePr>
        <p:xfrm>
          <a:off x="900113" y="2401888"/>
          <a:ext cx="7775575" cy="3836035"/>
        </p:xfrm>
        <a:graphic>
          <a:graphicData uri="http://schemas.openxmlformats.org/drawingml/2006/table">
            <a:tbl>
              <a:tblPr/>
              <a:tblGrid>
                <a:gridCol w="6321425"/>
                <a:gridCol w="735012"/>
                <a:gridCol w="719138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process to another process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avie" pitchFamily="82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process to an external entity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avie" pitchFamily="82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process to a data store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avie" pitchFamily="82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 external entity to another external entity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avie" pitchFamily="82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 external entity to a data store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avie" pitchFamily="82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data store to another data store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avie" pitchFamily="82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6629" name="Object 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2492375"/>
            <a:ext cx="503238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637" name="Object 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3716338"/>
            <a:ext cx="50323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638" name="Object 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4437063"/>
            <a:ext cx="503237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648" name="Object 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5084763"/>
            <a:ext cx="503237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649" name="Object 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5734050"/>
            <a:ext cx="503237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657" name="Object 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3068638"/>
            <a:ext cx="50323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6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6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6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Context Diagram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Top-level view of IS</a:t>
            </a:r>
          </a:p>
          <a:p>
            <a:pPr eaLnBrk="1" hangingPunct="1"/>
            <a:r>
              <a:rPr lang="en-US" sz="2600" smtClean="0"/>
              <a:t>Shows the system boundaries, external entities that interact with the system, and major information flows between entities and the system.</a:t>
            </a:r>
          </a:p>
          <a:p>
            <a:pPr eaLnBrk="1" hangingPunct="1"/>
            <a:r>
              <a:rPr lang="en-US" sz="2600" smtClean="0"/>
              <a:t>Example: Order system that a company uses to enter orders and apply payments against a customer’s balance</a:t>
            </a:r>
          </a:p>
          <a:p>
            <a:pPr eaLnBrk="1" hangingPunct="1"/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Level-0 DFD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Shows the system’s major processes, data flows, and data stores at a high level of abstraction</a:t>
            </a:r>
          </a:p>
          <a:p>
            <a:pPr eaLnBrk="1" hangingPunct="1"/>
            <a:r>
              <a:rPr lang="en-US" sz="2600" smtClean="0"/>
              <a:t>When the Context Diagram is expanded into DFD level-0, all the connections that flow into and out of process 0 needs to be retained.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Lower-Level Diagrams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Functional Decomposition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An iterative process of breaking a system description down into finer and finer detail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Uses a series of increasingly detailed DFDs to describe an IS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Balancing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conservation of inputs and outputs to a data flow process when that process is decomposed to a lower level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Ensures that the input and output data flows of the parent DFD are maintained on the child DFD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Strategies for Developing DFDs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Top-down strategy</a:t>
            </a:r>
          </a:p>
          <a:p>
            <a:pPr lvl="1" eaLnBrk="1" hangingPunct="1"/>
            <a:r>
              <a:rPr lang="en-US" smtClean="0"/>
              <a:t>Create the high-level diagrams (Context Diagram), then low-level diagrams (Level-0 diagram), and so on</a:t>
            </a:r>
          </a:p>
          <a:p>
            <a:pPr eaLnBrk="1" hangingPunct="1"/>
            <a:r>
              <a:rPr lang="en-US" smtClean="0"/>
              <a:t>Bottom-up strategy</a:t>
            </a:r>
          </a:p>
          <a:p>
            <a:pPr lvl="1" eaLnBrk="1" hangingPunct="1"/>
            <a:r>
              <a:rPr lang="en-US" smtClean="0"/>
              <a:t>Create the low-level diagrams, then higher-level diagrams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1752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Exercise: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Precision Tools sells a line of high-quality woodworking tools. When customers place orders on the company’s Web site, the system checks to see if the items are in stock, issues a status message to the customer, and generates a shipping order to the warehouse, which fills the order. When the order is shipped, the customer is billed. The system also produces various reports.</a:t>
            </a:r>
          </a:p>
          <a:p>
            <a:pPr marL="0" indent="0" eaLnBrk="1" hangingPunct="1"/>
            <a:r>
              <a:rPr lang="en-US" sz="2400" smtClean="0"/>
              <a:t> Draw a context diagram for the order system</a:t>
            </a:r>
          </a:p>
          <a:p>
            <a:pPr marL="0" indent="0" eaLnBrk="1" hangingPunct="1"/>
            <a:r>
              <a:rPr lang="en-US" sz="2400" smtClean="0"/>
              <a:t> Draw DFD diagram 0 for the order system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44450"/>
            <a:ext cx="10298113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>
                <a:solidFill>
                  <a:schemeClr val="tx2">
                    <a:satMod val="130000"/>
                  </a:schemeClr>
                </a:solidFill>
              </a:rPr>
              <a:t>Identify Entities,Process,Data Stores &amp; Data Flow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3625"/>
            <a:ext cx="4330700" cy="5318125"/>
          </a:xfrm>
        </p:spPr>
        <p:txBody>
          <a:bodyPr/>
          <a:lstStyle/>
          <a:p>
            <a:pPr eaLnBrk="1" hangingPunct="1"/>
            <a:r>
              <a:rPr lang="en-US" sz="2400" smtClean="0"/>
              <a:t>Entities			</a:t>
            </a:r>
          </a:p>
          <a:p>
            <a:pPr lvl="1" eaLnBrk="1" hangingPunct="1"/>
            <a:r>
              <a:rPr lang="en-US" sz="2000" smtClean="0"/>
              <a:t>Customer</a:t>
            </a:r>
          </a:p>
          <a:p>
            <a:pPr lvl="1" eaLnBrk="1" hangingPunct="1"/>
            <a:r>
              <a:rPr lang="en-US" sz="2000" smtClean="0"/>
              <a:t>Warehouse</a:t>
            </a:r>
          </a:p>
          <a:p>
            <a:pPr lvl="1" eaLnBrk="1" hangingPunct="1"/>
            <a:r>
              <a:rPr lang="en-US" sz="2000" smtClean="0"/>
              <a:t>Accounting</a:t>
            </a:r>
          </a:p>
          <a:p>
            <a:pPr eaLnBrk="1" hangingPunct="1"/>
            <a:r>
              <a:rPr lang="en-US" sz="2400" smtClean="0"/>
              <a:t>Processes</a:t>
            </a:r>
          </a:p>
          <a:p>
            <a:pPr lvl="1" eaLnBrk="1" hangingPunct="1"/>
            <a:r>
              <a:rPr lang="en-US" sz="2000" smtClean="0"/>
              <a:t>1.0 Check Status </a:t>
            </a:r>
          </a:p>
          <a:p>
            <a:pPr lvl="1" eaLnBrk="1" hangingPunct="1"/>
            <a:r>
              <a:rPr lang="en-US" sz="2000" smtClean="0"/>
              <a:t>2.0 Issue Status Messages</a:t>
            </a:r>
          </a:p>
          <a:p>
            <a:pPr lvl="1" eaLnBrk="1" hangingPunct="1"/>
            <a:r>
              <a:rPr lang="en-US" sz="2000" smtClean="0"/>
              <a:t>3.0 Generate Shipping Order</a:t>
            </a:r>
          </a:p>
          <a:p>
            <a:pPr lvl="1" eaLnBrk="1" hangingPunct="1"/>
            <a:r>
              <a:rPr lang="en-US" sz="2000" smtClean="0"/>
              <a:t>4.0 Manage Accounts   Receivable</a:t>
            </a:r>
          </a:p>
          <a:p>
            <a:pPr lvl="1" eaLnBrk="1" hangingPunct="1"/>
            <a:r>
              <a:rPr lang="en-US" sz="2000" smtClean="0"/>
              <a:t>5.0 Produce Reports</a:t>
            </a:r>
          </a:p>
          <a:p>
            <a:pPr eaLnBrk="1" hangingPunct="1"/>
            <a:r>
              <a:rPr lang="en-US" sz="2400" smtClean="0"/>
              <a:t>Data Stores		</a:t>
            </a:r>
          </a:p>
          <a:p>
            <a:pPr lvl="1" eaLnBrk="1" hangingPunct="1"/>
            <a:r>
              <a:rPr lang="en-US" sz="2000" smtClean="0"/>
              <a:t>D1 Pending Orders</a:t>
            </a:r>
          </a:p>
          <a:p>
            <a:pPr lvl="1" eaLnBrk="1" hangingPunct="1"/>
            <a:r>
              <a:rPr lang="en-US" sz="2000" smtClean="0"/>
              <a:t>D2 Accounts Receivable</a:t>
            </a:r>
          </a:p>
          <a:p>
            <a:pPr eaLnBrk="1" hangingPunct="1"/>
            <a:endParaRPr lang="en-US" sz="20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0" y="1052513"/>
            <a:ext cx="5040313" cy="431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b="0"/>
              <a:t>Data Flows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b="0"/>
              <a:t>Order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b="0"/>
              <a:t>In-Stock Request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b="0"/>
              <a:t>Order Data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b="0"/>
              <a:t>Status Data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b="0"/>
              <a:t>Status Message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b="0"/>
              <a:t>Shipping Order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b="0"/>
              <a:t>Order Data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b="0"/>
              <a:t>Invoice 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b="0"/>
              <a:t>Shipping Confirmation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b="0"/>
              <a:t>Payment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b="0"/>
              <a:t>Accounting Data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b="0"/>
              <a:t>Accounts Receivable Data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b="0"/>
              <a:t>Order Data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b="0"/>
              <a:t>Inventory Reports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400" b="0"/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sz="2000" b="0"/>
          </a:p>
        </p:txBody>
      </p:sp>
      <p:sp>
        <p:nvSpPr>
          <p:cNvPr id="25605" name="AutoShape 5"/>
          <p:cNvSpPr>
            <a:spLocks/>
          </p:cNvSpPr>
          <p:nvPr/>
        </p:nvSpPr>
        <p:spPr bwMode="auto">
          <a:xfrm>
            <a:off x="7451725" y="1557338"/>
            <a:ext cx="73025" cy="1439862"/>
          </a:xfrm>
          <a:prstGeom prst="rightBrace">
            <a:avLst>
              <a:gd name="adj1" fmla="val 16431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/>
          </p:cNvSpPr>
          <p:nvPr/>
        </p:nvSpPr>
        <p:spPr bwMode="auto">
          <a:xfrm>
            <a:off x="7667625" y="2708275"/>
            <a:ext cx="73025" cy="649288"/>
          </a:xfrm>
          <a:prstGeom prst="rightBrace">
            <a:avLst>
              <a:gd name="adj1" fmla="val 740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AutoShape 7"/>
          <p:cNvSpPr>
            <a:spLocks/>
          </p:cNvSpPr>
          <p:nvPr/>
        </p:nvSpPr>
        <p:spPr bwMode="auto">
          <a:xfrm>
            <a:off x="7667625" y="3429000"/>
            <a:ext cx="144463" cy="647700"/>
          </a:xfrm>
          <a:prstGeom prst="rightBrace">
            <a:avLst>
              <a:gd name="adj1" fmla="val 3736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AutoShape 8"/>
          <p:cNvSpPr>
            <a:spLocks/>
          </p:cNvSpPr>
          <p:nvPr/>
        </p:nvSpPr>
        <p:spPr bwMode="auto">
          <a:xfrm>
            <a:off x="7885113" y="4221163"/>
            <a:ext cx="360362" cy="1223962"/>
          </a:xfrm>
          <a:prstGeom prst="rightBrace">
            <a:avLst>
              <a:gd name="adj1" fmla="val 2830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AutoShape 9"/>
          <p:cNvSpPr>
            <a:spLocks/>
          </p:cNvSpPr>
          <p:nvPr/>
        </p:nvSpPr>
        <p:spPr bwMode="auto">
          <a:xfrm>
            <a:off x="8316913" y="5634038"/>
            <a:ext cx="360362" cy="1035050"/>
          </a:xfrm>
          <a:prstGeom prst="rightBrace">
            <a:avLst>
              <a:gd name="adj1" fmla="val 2393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7596188" y="212566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1.0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7812088" y="285273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2.0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7885113" y="357346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3.0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8243888" y="465296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4.0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8642350" y="594995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Object 6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611438" y="1258888"/>
            <a:ext cx="3921125" cy="3390900"/>
          </a:xfrm>
        </p:spPr>
      </p:pic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179388" y="5589588"/>
            <a:ext cx="136683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Context Diagram of Order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Data Flow Diagrams (DFDs)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3538538" cy="4895850"/>
          </a:xfrm>
        </p:spPr>
        <p:txBody>
          <a:bodyPr/>
          <a:lstStyle/>
          <a:p>
            <a:pPr eaLnBrk="1" hangingPunct="1"/>
            <a:r>
              <a:rPr lang="en-US" sz="2600" smtClean="0"/>
              <a:t>Data flow diagram (DFD) is a picture of the movement of data between external entities and the processes and data stores within a system</a:t>
            </a:r>
          </a:p>
        </p:txBody>
      </p:sp>
      <p:pic>
        <p:nvPicPr>
          <p:cNvPr id="9220" name="Object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140200" y="1484313"/>
            <a:ext cx="4806950" cy="48863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Object 9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476250"/>
            <a:ext cx="6278562" cy="6381750"/>
          </a:xfrm>
        </p:spPr>
      </p:pic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179388" y="5805488"/>
            <a:ext cx="14398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Level-0 of Order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DFD Symbols (Gane &amp; Sarson)</a:t>
            </a:r>
          </a:p>
        </p:txBody>
      </p:sp>
      <p:pic>
        <p:nvPicPr>
          <p:cNvPr id="3081" name="Object 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1484313"/>
            <a:ext cx="1439862" cy="1439862"/>
          </a:xfrm>
          <a:noFill/>
        </p:spPr>
      </p:pic>
      <p:pic>
        <p:nvPicPr>
          <p:cNvPr id="3092" name="Object 2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619250" y="3413125"/>
            <a:ext cx="1800225" cy="120650"/>
          </a:xfrm>
          <a:noFill/>
        </p:spPr>
      </p:pic>
      <p:pic>
        <p:nvPicPr>
          <p:cNvPr id="3085" name="Object 1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547813" y="4292600"/>
            <a:ext cx="2087562" cy="725488"/>
          </a:xfrm>
          <a:noFill/>
        </p:spPr>
      </p:pic>
      <p:pic>
        <p:nvPicPr>
          <p:cNvPr id="3089" name="Object 17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1763713" y="5646738"/>
            <a:ext cx="1655762" cy="735012"/>
          </a:xfr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851275" y="1820863"/>
            <a:ext cx="15589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0"/>
              <a:t>Process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827463" y="3173413"/>
            <a:ext cx="185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0"/>
              <a:t>Data</a:t>
            </a:r>
            <a:r>
              <a:rPr lang="en-US"/>
              <a:t> </a:t>
            </a:r>
            <a:r>
              <a:rPr lang="en-US" sz="3000" b="0"/>
              <a:t>Flow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800475" y="4341813"/>
            <a:ext cx="19605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0"/>
              <a:t>Data</a:t>
            </a:r>
            <a:r>
              <a:rPr lang="en-US"/>
              <a:t> </a:t>
            </a:r>
            <a:r>
              <a:rPr lang="en-US" sz="3000" b="0"/>
              <a:t>Store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798888" y="5680075"/>
            <a:ext cx="50498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0"/>
              <a:t>Source/Sink (External Entity)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/>
      <p:bldP spid="30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Process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213100"/>
            <a:ext cx="8362950" cy="2016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Work or actions performed on data (inside the system) 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Labels should be verb phrases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Receives input data and produces output</a:t>
            </a:r>
          </a:p>
          <a:p>
            <a:pPr eaLnBrk="1" hangingPunct="1">
              <a:lnSpc>
                <a:spcPct val="90000"/>
              </a:lnSpc>
            </a:pPr>
            <a:endParaRPr lang="en-US" sz="3000" smtClean="0"/>
          </a:p>
          <a:p>
            <a:pPr eaLnBrk="1" hangingPunct="1">
              <a:lnSpc>
                <a:spcPct val="90000"/>
              </a:lnSpc>
            </a:pPr>
            <a:endParaRPr lang="en-US" sz="30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pic>
        <p:nvPicPr>
          <p:cNvPr id="8200" name="Object 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311525" y="1052513"/>
            <a:ext cx="1908175" cy="1908175"/>
          </a:xfrm>
          <a:noFill/>
        </p:spPr>
      </p:pic>
      <p:pic>
        <p:nvPicPr>
          <p:cNvPr id="8213" name="Object 2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1331913" y="1628775"/>
            <a:ext cx="2576512" cy="569913"/>
          </a:xfrm>
          <a:noFill/>
        </p:spPr>
      </p:pic>
      <p:pic>
        <p:nvPicPr>
          <p:cNvPr id="8215" name="Object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1700213"/>
            <a:ext cx="2016125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Rule 1: Process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23988"/>
            <a:ext cx="7991475" cy="1428750"/>
          </a:xfrm>
        </p:spPr>
        <p:txBody>
          <a:bodyPr/>
          <a:lstStyle/>
          <a:p>
            <a:pPr eaLnBrk="1" hangingPunct="1"/>
            <a:r>
              <a:rPr lang="en-US" sz="3000" smtClean="0"/>
              <a:t>Can have more than one outgoing data flow or more than one incoming data flow</a:t>
            </a:r>
          </a:p>
        </p:txBody>
      </p:sp>
      <p:pic>
        <p:nvPicPr>
          <p:cNvPr id="24580" name="Object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635375" y="2565400"/>
            <a:ext cx="1800225" cy="1800225"/>
          </a:xfrm>
          <a:noFill/>
        </p:spPr>
      </p:pic>
      <p:pic>
        <p:nvPicPr>
          <p:cNvPr id="24595" name="Object 1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219700" y="3509963"/>
            <a:ext cx="2089150" cy="352425"/>
          </a:xfrm>
          <a:noFill/>
        </p:spPr>
      </p:pic>
      <p:pic>
        <p:nvPicPr>
          <p:cNvPr id="24590" name="Object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2275" y="3216275"/>
            <a:ext cx="21177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1" name="Object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9700" y="2997200"/>
            <a:ext cx="20891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7" name="Object 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35375" y="4652963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8" name="Object 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19250" y="5157788"/>
            <a:ext cx="2190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9" name="Object 2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19250" y="5589588"/>
            <a:ext cx="2190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0" name="Object 2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19700" y="5373688"/>
            <a:ext cx="20891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Rule 2: Process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8147050" cy="1295400"/>
          </a:xfrm>
        </p:spPr>
        <p:txBody>
          <a:bodyPr/>
          <a:lstStyle/>
          <a:p>
            <a:pPr eaLnBrk="1" hangingPunct="1"/>
            <a:r>
              <a:rPr lang="en-US" sz="3000" smtClean="0"/>
              <a:t>Can connect to any other symbol (including another process symbol)</a:t>
            </a:r>
          </a:p>
          <a:p>
            <a:pPr eaLnBrk="1" hangingPunct="1"/>
            <a:endParaRPr lang="en-US" sz="3000" smtClean="0"/>
          </a:p>
        </p:txBody>
      </p:sp>
      <p:pic>
        <p:nvPicPr>
          <p:cNvPr id="25604" name="Object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908175" y="3355975"/>
            <a:ext cx="1800225" cy="1800225"/>
          </a:xfrm>
          <a:noFill/>
        </p:spPr>
      </p:pic>
      <p:pic>
        <p:nvPicPr>
          <p:cNvPr id="25606" name="Object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292725" y="3357563"/>
            <a:ext cx="1800225" cy="1800225"/>
          </a:xfrm>
          <a:noFill/>
        </p:spPr>
      </p:pic>
      <p:pic>
        <p:nvPicPr>
          <p:cNvPr id="25608" name="Object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125" y="3957638"/>
            <a:ext cx="188595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Object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2500" y="3957638"/>
            <a:ext cx="20161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Object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77050" y="3779838"/>
            <a:ext cx="19081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Process: Correct/Incorrect?</a:t>
            </a:r>
          </a:p>
        </p:txBody>
      </p:sp>
      <p:pic>
        <p:nvPicPr>
          <p:cNvPr id="46087" name="Object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46475" y="1106488"/>
            <a:ext cx="1673225" cy="1673225"/>
          </a:xfrm>
          <a:noFill/>
        </p:spPr>
      </p:pic>
      <p:pic>
        <p:nvPicPr>
          <p:cNvPr id="46089" name="Object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692275" y="1557338"/>
            <a:ext cx="2409825" cy="533400"/>
          </a:xfrm>
          <a:noFill/>
        </p:spPr>
      </p:pic>
      <p:pic>
        <p:nvPicPr>
          <p:cNvPr id="46091" name="Object 1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032375" y="1628775"/>
            <a:ext cx="1844675" cy="403225"/>
          </a:xfrm>
          <a:noFill/>
        </p:spPr>
      </p:pic>
      <p:pic>
        <p:nvPicPr>
          <p:cNvPr id="46093" name="Object 1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3563938" y="2886075"/>
            <a:ext cx="1695450" cy="1695450"/>
          </a:xfrm>
          <a:noFill/>
        </p:spPr>
      </p:pic>
      <p:pic>
        <p:nvPicPr>
          <p:cNvPr id="46095" name="Object 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5238" y="3365500"/>
            <a:ext cx="18732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6" name="Object 1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74838" y="3309938"/>
            <a:ext cx="19050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9" name="Object 1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35375" y="4689475"/>
            <a:ext cx="1619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00" name="Object 2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835150" y="5227638"/>
            <a:ext cx="19843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01" name="Object 2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76825" y="5268913"/>
            <a:ext cx="18002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Data Store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32050"/>
            <a:ext cx="8075613" cy="4310063"/>
          </a:xfrm>
        </p:spPr>
        <p:txBody>
          <a:bodyPr/>
          <a:lstStyle/>
          <a:p>
            <a:pPr eaLnBrk="1" hangingPunct="1"/>
            <a:r>
              <a:rPr lang="en-US" sz="3000" smtClean="0"/>
              <a:t>Is used in a DFD to represent data that the system stores</a:t>
            </a:r>
          </a:p>
          <a:p>
            <a:pPr eaLnBrk="1" hangingPunct="1"/>
            <a:r>
              <a:rPr lang="en-US" sz="3000" smtClean="0"/>
              <a:t>Labels should be noun phrases</a:t>
            </a:r>
          </a:p>
          <a:p>
            <a:pPr eaLnBrk="1" hangingPunct="1"/>
            <a:endParaRPr lang="en-US" sz="3000" smtClean="0"/>
          </a:p>
          <a:p>
            <a:pPr eaLnBrk="1" hangingPunct="1"/>
            <a:endParaRPr lang="en-US" sz="3000" smtClean="0"/>
          </a:p>
        </p:txBody>
      </p:sp>
      <p:pic>
        <p:nvPicPr>
          <p:cNvPr id="11268" name="Object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203575" y="1268413"/>
            <a:ext cx="2727325" cy="9540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Rule: Data Store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291513" cy="9350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Must have at least one incoming and one outgoing data flow</a:t>
            </a:r>
          </a:p>
        </p:txBody>
      </p:sp>
      <p:pic>
        <p:nvPicPr>
          <p:cNvPr id="36869" name="Object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059113" y="4149725"/>
            <a:ext cx="2160587" cy="755650"/>
          </a:xfrm>
          <a:noFill/>
        </p:spPr>
      </p:pic>
      <p:pic>
        <p:nvPicPr>
          <p:cNvPr id="36871" name="Object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4025900" y="2565400"/>
            <a:ext cx="1554163" cy="1622425"/>
          </a:xfrm>
          <a:noFill/>
        </p:spPr>
      </p:pic>
      <p:pic>
        <p:nvPicPr>
          <p:cNvPr id="36873" name="Object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3838" y="4868863"/>
            <a:ext cx="1189037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1102</TotalTime>
  <Words>607</Words>
  <Application>Microsoft Office PowerPoint</Application>
  <PresentationFormat>On-screen Show (4:3)</PresentationFormat>
  <Paragraphs>104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Gill Sans MT</vt:lpstr>
      <vt:lpstr>Wingdings 2</vt:lpstr>
      <vt:lpstr>Verdana</vt:lpstr>
      <vt:lpstr>Calibri</vt:lpstr>
      <vt:lpstr>Wingdings</vt:lpstr>
      <vt:lpstr>Ravie</vt:lpstr>
      <vt:lpstr>Symbol</vt:lpstr>
      <vt:lpstr>Solstice</vt:lpstr>
      <vt:lpstr>Data Flow Diagrams (DFDs)</vt:lpstr>
      <vt:lpstr>Data Flow Diagrams (DFDs)</vt:lpstr>
      <vt:lpstr>DFD Symbols (Gane &amp; Sarson)</vt:lpstr>
      <vt:lpstr>Process</vt:lpstr>
      <vt:lpstr>Rule 1: Process</vt:lpstr>
      <vt:lpstr>Rule 2: Process</vt:lpstr>
      <vt:lpstr>Process: Correct/Incorrect?</vt:lpstr>
      <vt:lpstr>Data Store</vt:lpstr>
      <vt:lpstr>Rule: Data Store</vt:lpstr>
      <vt:lpstr>Source/Sink (External Entity)</vt:lpstr>
      <vt:lpstr>Rule: Source/Sink</vt:lpstr>
      <vt:lpstr>Rules for Using DFD Symbols</vt:lpstr>
      <vt:lpstr>Context Diagram</vt:lpstr>
      <vt:lpstr>Level-0 DFD</vt:lpstr>
      <vt:lpstr>Lower-Level Diagrams</vt:lpstr>
      <vt:lpstr>Strategies for Developing DFDs</vt:lpstr>
      <vt:lpstr>Slide 17</vt:lpstr>
      <vt:lpstr>Identify Entities,Process,Data Stores &amp; Data Flow</vt:lpstr>
      <vt:lpstr>Slide 19</vt:lpstr>
      <vt:lpstr>Slide 20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Siew Ben Jern</dc:creator>
  <cp:lastModifiedBy>User</cp:lastModifiedBy>
  <cp:revision>68</cp:revision>
  <dcterms:created xsi:type="dcterms:W3CDTF">2006-12-01T11:13:28Z</dcterms:created>
  <dcterms:modified xsi:type="dcterms:W3CDTF">2010-11-16T12:35:46Z</dcterms:modified>
</cp:coreProperties>
</file>