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73" r:id="rId5"/>
    <p:sldId id="274" r:id="rId6"/>
    <p:sldId id="265" r:id="rId7"/>
    <p:sldId id="258" r:id="rId8"/>
    <p:sldId id="266" r:id="rId9"/>
    <p:sldId id="259" r:id="rId10"/>
    <p:sldId id="260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61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3" r:id="rId28"/>
    <p:sldId id="286" r:id="rId29"/>
    <p:sldId id="289" r:id="rId30"/>
    <p:sldId id="285" r:id="rId31"/>
    <p:sldId id="287" r:id="rId32"/>
    <p:sldId id="290" r:id="rId33"/>
    <p:sldId id="288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064"/>
    <a:srgbClr val="9A003E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BF70E-7A90-4FE0-A49C-785A89312E9D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0B3F80D5-2DC6-49AB-BCE8-039E9FEE02F3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Accurate</a:t>
          </a:r>
          <a:endParaRPr lang="en-US" dirty="0"/>
        </a:p>
      </dgm:t>
    </dgm:pt>
    <dgm:pt modelId="{AB082EF1-3F4E-47B4-AADF-F3B3DFB90A37}" type="parTrans" cxnId="{56B137C0-8500-48F6-A612-100B82FA4A3B}">
      <dgm:prSet/>
      <dgm:spPr/>
      <dgm:t>
        <a:bodyPr/>
        <a:lstStyle/>
        <a:p>
          <a:endParaRPr lang="en-US"/>
        </a:p>
      </dgm:t>
    </dgm:pt>
    <dgm:pt modelId="{22D8C4A2-4C5C-4A2B-B212-032ADA20D839}" type="sibTrans" cxnId="{56B137C0-8500-48F6-A612-100B82FA4A3B}">
      <dgm:prSet/>
      <dgm:spPr/>
      <dgm:t>
        <a:bodyPr/>
        <a:lstStyle/>
        <a:p>
          <a:endParaRPr lang="en-US"/>
        </a:p>
      </dgm:t>
    </dgm:pt>
    <dgm:pt modelId="{3D475313-F933-488E-86D9-2AE4593B195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 smtClean="0"/>
            <a:t>Complete</a:t>
          </a:r>
          <a:endParaRPr lang="en-US" sz="2000" dirty="0"/>
        </a:p>
      </dgm:t>
    </dgm:pt>
    <dgm:pt modelId="{700F429B-C78B-4F0A-9B88-252C99643983}" type="parTrans" cxnId="{9DAB709D-70B1-42F9-B113-A8EB5545A164}">
      <dgm:prSet/>
      <dgm:spPr/>
      <dgm:t>
        <a:bodyPr/>
        <a:lstStyle/>
        <a:p>
          <a:endParaRPr lang="en-US"/>
        </a:p>
      </dgm:t>
    </dgm:pt>
    <dgm:pt modelId="{1478B515-9DCE-437D-B418-934F2071D9EA}" type="sibTrans" cxnId="{9DAB709D-70B1-42F9-B113-A8EB5545A164}">
      <dgm:prSet/>
      <dgm:spPr/>
      <dgm:t>
        <a:bodyPr/>
        <a:lstStyle/>
        <a:p>
          <a:endParaRPr lang="en-US"/>
        </a:p>
      </dgm:t>
    </dgm:pt>
    <dgm:pt modelId="{E5D26F9F-1948-4EE1-844C-EA26FAF1F13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 smtClean="0"/>
            <a:t>Valid </a:t>
          </a:r>
          <a:endParaRPr lang="en-US" sz="2000" dirty="0"/>
        </a:p>
      </dgm:t>
    </dgm:pt>
    <dgm:pt modelId="{BF20C8C0-2EE8-49CE-8FDC-F7D7764A3955}" type="parTrans" cxnId="{B3CF2B7A-3614-4E3F-AB46-C1A40ABABCBC}">
      <dgm:prSet/>
      <dgm:spPr/>
      <dgm:t>
        <a:bodyPr/>
        <a:lstStyle/>
        <a:p>
          <a:endParaRPr lang="en-US"/>
        </a:p>
      </dgm:t>
    </dgm:pt>
    <dgm:pt modelId="{284D62DC-A5B3-4FA9-BDAB-7283AC69F151}" type="sibTrans" cxnId="{B3CF2B7A-3614-4E3F-AB46-C1A40ABABCBC}">
      <dgm:prSet/>
      <dgm:spPr/>
      <dgm:t>
        <a:bodyPr/>
        <a:lstStyle/>
        <a:p>
          <a:endParaRPr lang="en-US"/>
        </a:p>
      </dgm:t>
    </dgm:pt>
    <dgm:pt modelId="{7D1242AA-9162-433D-8A0F-89CA8A2F3401}" type="pres">
      <dgm:prSet presAssocID="{1BCBF70E-7A90-4FE0-A49C-785A89312E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6B8B246-691D-4E07-92D8-9F80CBA4E025}" type="pres">
      <dgm:prSet presAssocID="{0B3F80D5-2DC6-49AB-BCE8-039E9FEE02F3}" presName="gear1" presStyleLbl="node1" presStyleIdx="0" presStyleCnt="3" custLinFactNeighborX="2273" custLinFactNeighborY="-11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93392-A5BC-42E8-95D5-2034C27E1530}" type="pres">
      <dgm:prSet presAssocID="{0B3F80D5-2DC6-49AB-BCE8-039E9FEE02F3}" presName="gear1srcNode" presStyleLbl="node1" presStyleIdx="0" presStyleCnt="3"/>
      <dgm:spPr/>
      <dgm:t>
        <a:bodyPr/>
        <a:lstStyle/>
        <a:p>
          <a:endParaRPr lang="en-US"/>
        </a:p>
      </dgm:t>
    </dgm:pt>
    <dgm:pt modelId="{09BCFE82-E4F2-4A67-A4EA-97DB8FF24240}" type="pres">
      <dgm:prSet presAssocID="{0B3F80D5-2DC6-49AB-BCE8-039E9FEE02F3}" presName="gear1dstNode" presStyleLbl="node1" presStyleIdx="0" presStyleCnt="3"/>
      <dgm:spPr/>
      <dgm:t>
        <a:bodyPr/>
        <a:lstStyle/>
        <a:p>
          <a:endParaRPr lang="en-US"/>
        </a:p>
      </dgm:t>
    </dgm:pt>
    <dgm:pt modelId="{9A6F1C8D-EF04-4C19-888A-364A00A22388}" type="pres">
      <dgm:prSet presAssocID="{3D475313-F933-488E-86D9-2AE4593B195A}" presName="gear2" presStyleLbl="node1" presStyleIdx="1" presStyleCnt="3" custScaleX="131875" custScaleY="119376" custLinFactNeighborX="-4062" custLinFactNeighborY="-4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9FEEA-A446-49BF-A4D3-32AF09DD568E}" type="pres">
      <dgm:prSet presAssocID="{3D475313-F933-488E-86D9-2AE4593B195A}" presName="gear2srcNode" presStyleLbl="node1" presStyleIdx="1" presStyleCnt="3"/>
      <dgm:spPr/>
      <dgm:t>
        <a:bodyPr/>
        <a:lstStyle/>
        <a:p>
          <a:endParaRPr lang="en-US"/>
        </a:p>
      </dgm:t>
    </dgm:pt>
    <dgm:pt modelId="{C1AE349C-4946-4F19-8B55-1664EA252B3F}" type="pres">
      <dgm:prSet presAssocID="{3D475313-F933-488E-86D9-2AE4593B195A}" presName="gear2dstNode" presStyleLbl="node1" presStyleIdx="1" presStyleCnt="3"/>
      <dgm:spPr/>
      <dgm:t>
        <a:bodyPr/>
        <a:lstStyle/>
        <a:p>
          <a:endParaRPr lang="en-US"/>
        </a:p>
      </dgm:t>
    </dgm:pt>
    <dgm:pt modelId="{0DF5C136-2CA1-4252-9E0E-ED2AF5A2619E}" type="pres">
      <dgm:prSet presAssocID="{E5D26F9F-1948-4EE1-844C-EA26FAF1F13F}" presName="gear3" presStyleLbl="node1" presStyleIdx="2" presStyleCnt="3" custLinFactNeighborX="4427" custLinFactNeighborY="-3906"/>
      <dgm:spPr/>
      <dgm:t>
        <a:bodyPr/>
        <a:lstStyle/>
        <a:p>
          <a:endParaRPr lang="en-US"/>
        </a:p>
      </dgm:t>
    </dgm:pt>
    <dgm:pt modelId="{466E911D-F291-473D-A684-DA7F7F52A3C2}" type="pres">
      <dgm:prSet presAssocID="{E5D26F9F-1948-4EE1-844C-EA26FAF1F13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D24AC-08B7-4D13-B7B3-0357C572C4EA}" type="pres">
      <dgm:prSet presAssocID="{E5D26F9F-1948-4EE1-844C-EA26FAF1F13F}" presName="gear3srcNode" presStyleLbl="node1" presStyleIdx="2" presStyleCnt="3"/>
      <dgm:spPr/>
      <dgm:t>
        <a:bodyPr/>
        <a:lstStyle/>
        <a:p>
          <a:endParaRPr lang="en-US"/>
        </a:p>
      </dgm:t>
    </dgm:pt>
    <dgm:pt modelId="{8BEEDBBD-6F43-469A-91C1-9ABB5E0321D7}" type="pres">
      <dgm:prSet presAssocID="{E5D26F9F-1948-4EE1-844C-EA26FAF1F13F}" presName="gear3dstNode" presStyleLbl="node1" presStyleIdx="2" presStyleCnt="3"/>
      <dgm:spPr/>
      <dgm:t>
        <a:bodyPr/>
        <a:lstStyle/>
        <a:p>
          <a:endParaRPr lang="en-US"/>
        </a:p>
      </dgm:t>
    </dgm:pt>
    <dgm:pt modelId="{14209661-E7A4-4BE4-A4B4-4422DFAA5C77}" type="pres">
      <dgm:prSet presAssocID="{22D8C4A2-4C5C-4A2B-B212-032ADA20D83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E7398FC0-3FF3-4B32-A164-9F6BB9496A02}" type="pres">
      <dgm:prSet presAssocID="{1478B515-9DCE-437D-B418-934F2071D9EA}" presName="connector2" presStyleLbl="sibTrans2D1" presStyleIdx="1" presStyleCnt="3" custLinFactNeighborX="-17480" custLinFactNeighborY="-4962"/>
      <dgm:spPr/>
      <dgm:t>
        <a:bodyPr/>
        <a:lstStyle/>
        <a:p>
          <a:endParaRPr lang="en-US"/>
        </a:p>
      </dgm:t>
    </dgm:pt>
    <dgm:pt modelId="{934DF7B3-4EF9-45CE-A8D9-C0054C6363F0}" type="pres">
      <dgm:prSet presAssocID="{284D62DC-A5B3-4FA9-BDAB-7283AC69F151}" presName="connector3" presStyleLbl="sibTrans2D1" presStyleIdx="2" presStyleCnt="3" custAng="1262261" custLinFactNeighborX="5506" custLinFactNeighborY="-6044"/>
      <dgm:spPr/>
      <dgm:t>
        <a:bodyPr/>
        <a:lstStyle/>
        <a:p>
          <a:endParaRPr lang="en-US"/>
        </a:p>
      </dgm:t>
    </dgm:pt>
  </dgm:ptLst>
  <dgm:cxnLst>
    <dgm:cxn modelId="{F9D93471-5E22-42B3-BE9D-F4029C5BB4B6}" type="presOf" srcId="{3D475313-F933-488E-86D9-2AE4593B195A}" destId="{74E9FEEA-A446-49BF-A4D3-32AF09DD568E}" srcOrd="1" destOrd="0" presId="urn:microsoft.com/office/officeart/2005/8/layout/gear1"/>
    <dgm:cxn modelId="{9DAB709D-70B1-42F9-B113-A8EB5545A164}" srcId="{1BCBF70E-7A90-4FE0-A49C-785A89312E9D}" destId="{3D475313-F933-488E-86D9-2AE4593B195A}" srcOrd="1" destOrd="0" parTransId="{700F429B-C78B-4F0A-9B88-252C99643983}" sibTransId="{1478B515-9DCE-437D-B418-934F2071D9EA}"/>
    <dgm:cxn modelId="{D64C7870-E17A-4D97-A307-29A4AFAD6CEF}" type="presOf" srcId="{E5D26F9F-1948-4EE1-844C-EA26FAF1F13F}" destId="{8BEEDBBD-6F43-469A-91C1-9ABB5E0321D7}" srcOrd="3" destOrd="0" presId="urn:microsoft.com/office/officeart/2005/8/layout/gear1"/>
    <dgm:cxn modelId="{1F1A5294-BD0A-4E1E-81F0-F6C9B4FD2DF3}" type="presOf" srcId="{0B3F80D5-2DC6-49AB-BCE8-039E9FEE02F3}" destId="{66B8B246-691D-4E07-92D8-9F80CBA4E025}" srcOrd="0" destOrd="0" presId="urn:microsoft.com/office/officeart/2005/8/layout/gear1"/>
    <dgm:cxn modelId="{898CEA1B-0088-46AF-A09E-5AB9FF45ADBF}" type="presOf" srcId="{3D475313-F933-488E-86D9-2AE4593B195A}" destId="{9A6F1C8D-EF04-4C19-888A-364A00A22388}" srcOrd="0" destOrd="0" presId="urn:microsoft.com/office/officeart/2005/8/layout/gear1"/>
    <dgm:cxn modelId="{0BC808B1-19AE-4755-83E0-6E2C10E2D820}" type="presOf" srcId="{E5D26F9F-1948-4EE1-844C-EA26FAF1F13F}" destId="{466E911D-F291-473D-A684-DA7F7F52A3C2}" srcOrd="1" destOrd="0" presId="urn:microsoft.com/office/officeart/2005/8/layout/gear1"/>
    <dgm:cxn modelId="{99B8BC93-E68A-4328-B55F-68FE6EE4AA77}" type="presOf" srcId="{284D62DC-A5B3-4FA9-BDAB-7283AC69F151}" destId="{934DF7B3-4EF9-45CE-A8D9-C0054C6363F0}" srcOrd="0" destOrd="0" presId="urn:microsoft.com/office/officeart/2005/8/layout/gear1"/>
    <dgm:cxn modelId="{56B137C0-8500-48F6-A612-100B82FA4A3B}" srcId="{1BCBF70E-7A90-4FE0-A49C-785A89312E9D}" destId="{0B3F80D5-2DC6-49AB-BCE8-039E9FEE02F3}" srcOrd="0" destOrd="0" parTransId="{AB082EF1-3F4E-47B4-AADF-F3B3DFB90A37}" sibTransId="{22D8C4A2-4C5C-4A2B-B212-032ADA20D839}"/>
    <dgm:cxn modelId="{659D5039-1283-42A3-BD1E-B4D5A5B4EF27}" type="presOf" srcId="{0B3F80D5-2DC6-49AB-BCE8-039E9FEE02F3}" destId="{7AB93392-A5BC-42E8-95D5-2034C27E1530}" srcOrd="1" destOrd="0" presId="urn:microsoft.com/office/officeart/2005/8/layout/gear1"/>
    <dgm:cxn modelId="{FE9E91CB-CC76-4F39-8F97-4832DF0B69B8}" type="presOf" srcId="{E5D26F9F-1948-4EE1-844C-EA26FAF1F13F}" destId="{0DF5C136-2CA1-4252-9E0E-ED2AF5A2619E}" srcOrd="0" destOrd="0" presId="urn:microsoft.com/office/officeart/2005/8/layout/gear1"/>
    <dgm:cxn modelId="{19E731FE-9819-4B56-8FE2-E6473652AB86}" type="presOf" srcId="{E5D26F9F-1948-4EE1-844C-EA26FAF1F13F}" destId="{E30D24AC-08B7-4D13-B7B3-0357C572C4EA}" srcOrd="2" destOrd="0" presId="urn:microsoft.com/office/officeart/2005/8/layout/gear1"/>
    <dgm:cxn modelId="{52BEC5B6-CD7A-4670-BEB2-29275E694058}" type="presOf" srcId="{22D8C4A2-4C5C-4A2B-B212-032ADA20D839}" destId="{14209661-E7A4-4BE4-A4B4-4422DFAA5C77}" srcOrd="0" destOrd="0" presId="urn:microsoft.com/office/officeart/2005/8/layout/gear1"/>
    <dgm:cxn modelId="{0D0C5475-E531-4734-BEE8-3DA64248B214}" type="presOf" srcId="{1BCBF70E-7A90-4FE0-A49C-785A89312E9D}" destId="{7D1242AA-9162-433D-8A0F-89CA8A2F3401}" srcOrd="0" destOrd="0" presId="urn:microsoft.com/office/officeart/2005/8/layout/gear1"/>
    <dgm:cxn modelId="{C46343AC-B7D7-422D-A1A9-CC29F6747D3E}" type="presOf" srcId="{3D475313-F933-488E-86D9-2AE4593B195A}" destId="{C1AE349C-4946-4F19-8B55-1664EA252B3F}" srcOrd="2" destOrd="0" presId="urn:microsoft.com/office/officeart/2005/8/layout/gear1"/>
    <dgm:cxn modelId="{F5A981EF-7834-4AC4-BE34-68E25FDC62BE}" type="presOf" srcId="{1478B515-9DCE-437D-B418-934F2071D9EA}" destId="{E7398FC0-3FF3-4B32-A164-9F6BB9496A02}" srcOrd="0" destOrd="0" presId="urn:microsoft.com/office/officeart/2005/8/layout/gear1"/>
    <dgm:cxn modelId="{B3CF2B7A-3614-4E3F-AB46-C1A40ABABCBC}" srcId="{1BCBF70E-7A90-4FE0-A49C-785A89312E9D}" destId="{E5D26F9F-1948-4EE1-844C-EA26FAF1F13F}" srcOrd="2" destOrd="0" parTransId="{BF20C8C0-2EE8-49CE-8FDC-F7D7764A3955}" sibTransId="{284D62DC-A5B3-4FA9-BDAB-7283AC69F151}"/>
    <dgm:cxn modelId="{63763E8C-CE1A-48D0-BDCF-F041841465A4}" type="presOf" srcId="{0B3F80D5-2DC6-49AB-BCE8-039E9FEE02F3}" destId="{09BCFE82-E4F2-4A67-A4EA-97DB8FF24240}" srcOrd="2" destOrd="0" presId="urn:microsoft.com/office/officeart/2005/8/layout/gear1"/>
    <dgm:cxn modelId="{78361C3E-D49B-4D74-BF9E-3650AE434D47}" type="presParOf" srcId="{7D1242AA-9162-433D-8A0F-89CA8A2F3401}" destId="{66B8B246-691D-4E07-92D8-9F80CBA4E025}" srcOrd="0" destOrd="0" presId="urn:microsoft.com/office/officeart/2005/8/layout/gear1"/>
    <dgm:cxn modelId="{F3EE0276-4DAB-48CC-A7FB-EBBD753CF22C}" type="presParOf" srcId="{7D1242AA-9162-433D-8A0F-89CA8A2F3401}" destId="{7AB93392-A5BC-42E8-95D5-2034C27E1530}" srcOrd="1" destOrd="0" presId="urn:microsoft.com/office/officeart/2005/8/layout/gear1"/>
    <dgm:cxn modelId="{6EEBE7B2-C8C5-4549-8E9C-BA294C9B2BD7}" type="presParOf" srcId="{7D1242AA-9162-433D-8A0F-89CA8A2F3401}" destId="{09BCFE82-E4F2-4A67-A4EA-97DB8FF24240}" srcOrd="2" destOrd="0" presId="urn:microsoft.com/office/officeart/2005/8/layout/gear1"/>
    <dgm:cxn modelId="{475A57E5-5412-4094-B0EE-E2E9F2205407}" type="presParOf" srcId="{7D1242AA-9162-433D-8A0F-89CA8A2F3401}" destId="{9A6F1C8D-EF04-4C19-888A-364A00A22388}" srcOrd="3" destOrd="0" presId="urn:microsoft.com/office/officeart/2005/8/layout/gear1"/>
    <dgm:cxn modelId="{69F19506-C0F0-4598-BB62-03C050E12AE1}" type="presParOf" srcId="{7D1242AA-9162-433D-8A0F-89CA8A2F3401}" destId="{74E9FEEA-A446-49BF-A4D3-32AF09DD568E}" srcOrd="4" destOrd="0" presId="urn:microsoft.com/office/officeart/2005/8/layout/gear1"/>
    <dgm:cxn modelId="{9A46FF79-2D4A-4E82-B411-0031323E9089}" type="presParOf" srcId="{7D1242AA-9162-433D-8A0F-89CA8A2F3401}" destId="{C1AE349C-4946-4F19-8B55-1664EA252B3F}" srcOrd="5" destOrd="0" presId="urn:microsoft.com/office/officeart/2005/8/layout/gear1"/>
    <dgm:cxn modelId="{6C8EF04C-9F36-467E-B49D-AE6E74A80166}" type="presParOf" srcId="{7D1242AA-9162-433D-8A0F-89CA8A2F3401}" destId="{0DF5C136-2CA1-4252-9E0E-ED2AF5A2619E}" srcOrd="6" destOrd="0" presId="urn:microsoft.com/office/officeart/2005/8/layout/gear1"/>
    <dgm:cxn modelId="{17E3C22A-8593-4FDE-B1D8-CFE228EFDBC1}" type="presParOf" srcId="{7D1242AA-9162-433D-8A0F-89CA8A2F3401}" destId="{466E911D-F291-473D-A684-DA7F7F52A3C2}" srcOrd="7" destOrd="0" presId="urn:microsoft.com/office/officeart/2005/8/layout/gear1"/>
    <dgm:cxn modelId="{0FD0E0ED-774A-4BBF-95A4-498BCB9CAA57}" type="presParOf" srcId="{7D1242AA-9162-433D-8A0F-89CA8A2F3401}" destId="{E30D24AC-08B7-4D13-B7B3-0357C572C4EA}" srcOrd="8" destOrd="0" presId="urn:microsoft.com/office/officeart/2005/8/layout/gear1"/>
    <dgm:cxn modelId="{4C486C43-DAC7-479E-9B98-E15E1AD906E8}" type="presParOf" srcId="{7D1242AA-9162-433D-8A0F-89CA8A2F3401}" destId="{8BEEDBBD-6F43-469A-91C1-9ABB5E0321D7}" srcOrd="9" destOrd="0" presId="urn:microsoft.com/office/officeart/2005/8/layout/gear1"/>
    <dgm:cxn modelId="{34864F74-3DE8-49F6-B707-6F6C4F772E20}" type="presParOf" srcId="{7D1242AA-9162-433D-8A0F-89CA8A2F3401}" destId="{14209661-E7A4-4BE4-A4B4-4422DFAA5C77}" srcOrd="10" destOrd="0" presId="urn:microsoft.com/office/officeart/2005/8/layout/gear1"/>
    <dgm:cxn modelId="{602F018D-2072-4879-805D-0A6905EC27F0}" type="presParOf" srcId="{7D1242AA-9162-433D-8A0F-89CA8A2F3401}" destId="{E7398FC0-3FF3-4B32-A164-9F6BB9496A02}" srcOrd="11" destOrd="0" presId="urn:microsoft.com/office/officeart/2005/8/layout/gear1"/>
    <dgm:cxn modelId="{C138AB9E-311D-4D7C-8B4A-29EDACE63C11}" type="presParOf" srcId="{7D1242AA-9162-433D-8A0F-89CA8A2F3401}" destId="{934DF7B3-4EF9-45CE-A8D9-C0054C6363F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8B246-691D-4E07-92D8-9F80CBA4E025}">
      <dsp:nvSpPr>
        <dsp:cNvPr id="0" name=""/>
        <dsp:cNvSpPr/>
      </dsp:nvSpPr>
      <dsp:spPr>
        <a:xfrm>
          <a:off x="2895606" y="1803408"/>
          <a:ext cx="2235200" cy="2235200"/>
        </a:xfrm>
        <a:prstGeom prst="gear9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Accurate</a:t>
          </a:r>
          <a:endParaRPr lang="en-US" sz="2700" kern="1200" dirty="0"/>
        </a:p>
      </dsp:txBody>
      <dsp:txXfrm>
        <a:off x="3344981" y="2326993"/>
        <a:ext cx="1336450" cy="1148939"/>
      </dsp:txXfrm>
    </dsp:sp>
    <dsp:sp modelId="{9A6F1C8D-EF04-4C19-888A-364A00A22388}">
      <dsp:nvSpPr>
        <dsp:cNvPr id="0" name=""/>
        <dsp:cNvSpPr/>
      </dsp:nvSpPr>
      <dsp:spPr>
        <a:xfrm>
          <a:off x="1219208" y="1066800"/>
          <a:ext cx="2143760" cy="1940576"/>
        </a:xfrm>
        <a:prstGeom prst="gear6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Complete</a:t>
          </a:r>
          <a:endParaRPr lang="en-US" sz="2000" kern="1200" dirty="0"/>
        </a:p>
      </dsp:txBody>
      <dsp:txXfrm>
        <a:off x="1737289" y="1558299"/>
        <a:ext cx="1107598" cy="957578"/>
      </dsp:txXfrm>
    </dsp:sp>
    <dsp:sp modelId="{0DF5C136-2CA1-4252-9E0E-ED2AF5A2619E}">
      <dsp:nvSpPr>
        <dsp:cNvPr id="0" name=""/>
        <dsp:cNvSpPr/>
      </dsp:nvSpPr>
      <dsp:spPr>
        <a:xfrm rot="20700000">
          <a:off x="2541180" y="178981"/>
          <a:ext cx="1592756" cy="1592756"/>
        </a:xfrm>
        <a:prstGeom prst="gear6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Valid </a:t>
          </a:r>
          <a:endParaRPr lang="en-US" sz="2000" kern="1200" dirty="0"/>
        </a:p>
      </dsp:txBody>
      <dsp:txXfrm rot="-20700000">
        <a:off x="2890518" y="528320"/>
        <a:ext cx="894080" cy="894080"/>
      </dsp:txXfrm>
    </dsp:sp>
    <dsp:sp modelId="{14209661-E7A4-4BE4-A4B4-4422DFAA5C77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98FC0-3FF3-4B32-A164-9F6BB9496A02}">
      <dsp:nvSpPr>
        <dsp:cNvPr id="0" name=""/>
        <dsp:cNvSpPr/>
      </dsp:nvSpPr>
      <dsp:spPr>
        <a:xfrm>
          <a:off x="893066" y="838208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DF7B3-4EF9-45CE-A8D9-C0054C6363F0}">
      <dsp:nvSpPr>
        <dsp:cNvPr id="0" name=""/>
        <dsp:cNvSpPr/>
      </dsp:nvSpPr>
      <dsp:spPr>
        <a:xfrm rot="1262261">
          <a:off x="2209806" y="-304796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D7479F82-F998-49D6-B7C6-5BC2E9C20C1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0A15D486-82BE-4621-A242-F868BA63C49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9F82-F998-49D6-B7C6-5BC2E9C20C1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5D486-82BE-4621-A242-F868BA63C49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9F82-F998-49D6-B7C6-5BC2E9C20C1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5D486-82BE-4621-A242-F868BA63C49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9F82-F998-49D6-B7C6-5BC2E9C20C1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5D486-82BE-4621-A242-F868BA63C4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D7479F82-F998-49D6-B7C6-5BC2E9C20C1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0A15D486-82BE-4621-A242-F868BA63C49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9F82-F998-49D6-B7C6-5BC2E9C20C1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5D486-82BE-4621-A242-F868BA63C49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9F82-F998-49D6-B7C6-5BC2E9C20C1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5D486-82BE-4621-A242-F868BA63C49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9F82-F998-49D6-B7C6-5BC2E9C20C1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5D486-82BE-4621-A242-F868BA63C4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9F82-F998-49D6-B7C6-5BC2E9C20C1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5D486-82BE-4621-A242-F868BA63C4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9F82-F998-49D6-B7C6-5BC2E9C20C1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5D486-82BE-4621-A242-F868BA63C49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9F82-F998-49D6-B7C6-5BC2E9C20C1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5D486-82BE-4621-A242-F868BA63C49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15D486-82BE-4621-A242-F868BA63C4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479F82-F998-49D6-B7C6-5BC2E9C20C17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lasite.chs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Mrs. Smith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1143000"/>
            <a:ext cx="3962400" cy="2133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DATA INTEGRITY AND SECURITY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www.physbiztech.com/sites/default/files/security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3492732" cy="246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Storing backed up data in a </a:t>
            </a:r>
            <a:br>
              <a:rPr lang="en-US" dirty="0" smtClean="0"/>
            </a:br>
            <a:r>
              <a:rPr lang="en-US" dirty="0" smtClean="0"/>
              <a:t>fireproof safe</a:t>
            </a:r>
            <a:endParaRPr lang="en-US" dirty="0"/>
          </a:p>
        </p:txBody>
      </p:sp>
      <p:pic>
        <p:nvPicPr>
          <p:cNvPr id="3076" name="Picture 4" descr="USB Powered Fireproof Safe for Backup and Stor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6" r="16955"/>
          <a:stretch/>
        </p:blipFill>
        <p:spPr bwMode="auto">
          <a:xfrm>
            <a:off x="1066800" y="457199"/>
            <a:ext cx="3048001" cy="29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hddfiresafe.com/media/catalog/product/cache/1/thumbnail/600x600/9df78eab33525d08d6e5fb8d27136e95/f/i/fireproof-hard-drive-saf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0" b="17450"/>
          <a:stretch/>
        </p:blipFill>
        <p:spPr bwMode="auto">
          <a:xfrm>
            <a:off x="457199" y="3395817"/>
            <a:ext cx="4285831" cy="27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19100" y="228600"/>
            <a:ext cx="79629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Installing locks on doors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218" name="Picture 2" descr="http://img.nauticexpo.com/images_ne/photo-m2/ea-p1-22514-1763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0"/>
          <a:stretch/>
        </p:blipFill>
        <p:spPr bwMode="auto">
          <a:xfrm>
            <a:off x="152400" y="1780977"/>
            <a:ext cx="2667000" cy="31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s.123rf.com/400wm/400/400/vk8189/vk81891210/vk8189121000003/15713922-door-opening-with-the-electronic-lock-by-means-of-the-plastic-magnetic-car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t="20402" r="11487" b="3114"/>
          <a:stretch/>
        </p:blipFill>
        <p:spPr bwMode="auto">
          <a:xfrm>
            <a:off x="6113417" y="1780977"/>
            <a:ext cx="2496142" cy="264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menbuy.net/wp-content/uploads/2012/06/loc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51708"/>
            <a:ext cx="2667000" cy="267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86400" y="381000"/>
            <a:ext cx="3048000" cy="5715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60064"/>
                </a:solidFill>
              </a:rPr>
              <a:t>Software</a:t>
            </a:r>
            <a:r>
              <a:rPr lang="en-US" sz="4800" dirty="0" smtClean="0">
                <a:solidFill>
                  <a:srgbClr val="9A003E"/>
                </a:solidFill>
              </a:rPr>
              <a:t> </a:t>
            </a:r>
            <a:r>
              <a:rPr lang="en-US" sz="4800" dirty="0" smtClean="0">
                <a:solidFill>
                  <a:srgbClr val="F60064"/>
                </a:solidFill>
              </a:rPr>
              <a:t>Safeguards</a:t>
            </a:r>
            <a:endParaRPr lang="en-US" sz="4800" dirty="0">
              <a:solidFill>
                <a:srgbClr val="F60064"/>
              </a:solidFill>
            </a:endParaRPr>
          </a:p>
        </p:txBody>
      </p:sp>
      <p:pic>
        <p:nvPicPr>
          <p:cNvPr id="6146" name="Picture 2" descr="http://us.123rf.com/400wm/400/400/rangizzz/rangizzz1207/rangizzz120700011/14420671-internet-security-lock-at-the-computer-monitor-isolated-on-white-backgroun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19863" r="11729" b="9438"/>
          <a:stretch/>
        </p:blipFill>
        <p:spPr bwMode="auto">
          <a:xfrm>
            <a:off x="304800" y="1706879"/>
            <a:ext cx="5029200" cy="301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learwatercompliance.com/wp-content/uploads/2012/10/Cyber-Network-with-Lock-Large-65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1"/>
            <a:ext cx="3352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2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62600" y="457200"/>
            <a:ext cx="3124200" cy="5715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#1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Using Passwords to access the Computer System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2" descr="http://www.windowsloginrecovery.com/images/howto/windows-7-password-recover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r="9260"/>
          <a:stretch/>
        </p:blipFill>
        <p:spPr bwMode="auto">
          <a:xfrm>
            <a:off x="685800" y="1752600"/>
            <a:ext cx="4847909" cy="34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wonderhowto.com/img/20/99/63460107922140/0/log-windows-7-with-username-password.w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5562600" cy="520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9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10200" y="609600"/>
            <a:ext cx="2819400" cy="5715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#2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Using passwords for individual files or folders.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encrypted-tbn3.gstatic.com/images?q=tbn:ANd9GcQT8foaOflSpSc2IF_p82__FhLhR-OEkhps6bP930KhUi5Ruvsp8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00" y="1164771"/>
            <a:ext cx="1191881" cy="106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creenshot.it.sftcdn.net/it/scrn/89000/89449/gili-file-lock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7" r="10547"/>
          <a:stretch/>
        </p:blipFill>
        <p:spPr bwMode="auto">
          <a:xfrm>
            <a:off x="531222" y="1199605"/>
            <a:ext cx="4448431" cy="4572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owtovanish.com/wp-content/uploads/2011/12/public_key_encryption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0" b="1"/>
          <a:stretch/>
        </p:blipFill>
        <p:spPr bwMode="auto">
          <a:xfrm>
            <a:off x="381000" y="2438400"/>
            <a:ext cx="8062549" cy="28289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1974" y="457200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smtClean="0">
                <a:solidFill>
                  <a:srgbClr val="C00000"/>
                </a:solidFill>
              </a:rPr>
              <a:t>#3</a:t>
            </a:r>
          </a:p>
          <a:p>
            <a:pPr algn="ctr">
              <a:spcBef>
                <a:spcPct val="0"/>
              </a:spcBef>
            </a:pPr>
            <a:r>
              <a:rPr lang="en-US" sz="2800" dirty="0" smtClean="0">
                <a:solidFill>
                  <a:srgbClr val="C00000"/>
                </a:solidFill>
              </a:rPr>
              <a:t>Data Encryption </a:t>
            </a:r>
            <a:r>
              <a:rPr lang="en-US" sz="2800" dirty="0" smtClean="0"/>
              <a:t>– </a:t>
            </a:r>
          </a:p>
          <a:p>
            <a:pPr algn="ctr">
              <a:spcBef>
                <a:spcPct val="0"/>
              </a:spcBef>
            </a:pPr>
            <a:r>
              <a:rPr lang="en-US" sz="2800" dirty="0" smtClean="0"/>
              <a:t>Coding/ Scrambling your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5410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he encoded version of a message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12274" y="5029200"/>
            <a:ext cx="0" cy="3810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5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CC00"/>
                </a:solidFill>
              </a:rPr>
              <a:t>#4</a:t>
            </a:r>
            <a:br>
              <a:rPr lang="en-US" dirty="0" smtClean="0">
                <a:solidFill>
                  <a:srgbClr val="00CC00"/>
                </a:solidFill>
              </a:rPr>
            </a:br>
            <a:r>
              <a:rPr lang="en-US" dirty="0" smtClean="0">
                <a:solidFill>
                  <a:srgbClr val="00CC00"/>
                </a:solidFill>
              </a:rPr>
              <a:t>Installing a Firewall</a:t>
            </a:r>
            <a:br>
              <a:rPr lang="en-US" dirty="0" smtClean="0">
                <a:solidFill>
                  <a:srgbClr val="00CC0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smtClean="0"/>
              <a:t>filters the information coming to your computer from the Internet)</a:t>
            </a:r>
            <a:endParaRPr lang="en-US" dirty="0"/>
          </a:p>
        </p:txBody>
      </p:sp>
      <p:pic>
        <p:nvPicPr>
          <p:cNvPr id="4098" name="Picture 2" descr="undefin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20414"/>
          <a:stretch/>
        </p:blipFill>
        <p:spPr bwMode="auto">
          <a:xfrm>
            <a:off x="609600" y="2209800"/>
            <a:ext cx="7696200" cy="40386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0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48400" y="457200"/>
            <a:ext cx="2057400" cy="5715000"/>
          </a:xfrm>
        </p:spPr>
        <p:txBody>
          <a:bodyPr/>
          <a:lstStyle/>
          <a:p>
            <a:pPr algn="ctr"/>
            <a:r>
              <a:rPr lang="en-US" dirty="0" smtClean="0"/>
              <a:t>Viruses</a:t>
            </a:r>
            <a:endParaRPr lang="en-US" dirty="0"/>
          </a:p>
        </p:txBody>
      </p:sp>
      <p:pic>
        <p:nvPicPr>
          <p:cNvPr id="10244" name="Picture 4" descr="http://static.bakeca.it/immagini/db1/db105e5132521acf0fea6e095b15cb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3509"/>
            <a:ext cx="5334000" cy="39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0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malicious program that activates itself unknown to the user and destroys or corrupts data.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virus?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8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50989333"/>
              </p:ext>
            </p:extLst>
          </p:nvPr>
        </p:nvGraphicFramePr>
        <p:xfrm>
          <a:off x="4572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524000" y="557349"/>
            <a:ext cx="3810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Data Integrity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08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Downloading infected programs and files from t he internet</a:t>
            </a:r>
          </a:p>
          <a:p>
            <a:r>
              <a:rPr lang="en-US" dirty="0" smtClean="0"/>
              <a:t>Opening infected files received through emails</a:t>
            </a:r>
          </a:p>
          <a:p>
            <a:r>
              <a:rPr lang="en-US" dirty="0" smtClean="0"/>
              <a:t>Using storage devices that contain infected files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they usually spread?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00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business can lose millions of dollars due to:</a:t>
            </a:r>
          </a:p>
          <a:p>
            <a:pPr lvl="1"/>
            <a:r>
              <a:rPr lang="en-US" sz="2000" dirty="0" smtClean="0"/>
              <a:t>data corruption,</a:t>
            </a:r>
          </a:p>
          <a:p>
            <a:pPr lvl="1"/>
            <a:r>
              <a:rPr lang="en-US" sz="2000" dirty="0" smtClean="0"/>
              <a:t>Lost data and</a:t>
            </a:r>
          </a:p>
          <a:p>
            <a:pPr lvl="1"/>
            <a:r>
              <a:rPr lang="en-US" sz="2000" dirty="0" smtClean="0"/>
              <a:t>computer down time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viruses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94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Install antivirus software and always keep it up to date with the latest virus definitions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Do not use storage devices from other computers in your computer unless you scan for viruses first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Do not open email attachments that contain .exe, .com or </a:t>
            </a:r>
            <a:r>
              <a:rPr lang="en-US" sz="2000" dirty="0" smtClean="0">
                <a:solidFill>
                  <a:srgbClr val="00B050"/>
                </a:solidFill>
              </a:rPr>
              <a:t>.</a:t>
            </a:r>
            <a:r>
              <a:rPr lang="en-US" sz="2000" dirty="0" err="1" smtClean="0">
                <a:solidFill>
                  <a:srgbClr val="00B050"/>
                </a:solidFill>
              </a:rPr>
              <a:t>vbs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file extensions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and protection against viruses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15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right of individuals to determine what information is being kept about them and how the information will be used.</a:t>
            </a:r>
          </a:p>
          <a:p>
            <a:r>
              <a:rPr lang="en-US" dirty="0" smtClean="0"/>
              <a:t>Data privacy act 1984 – requires that all data being kept about an individual be accurate and used only for the purpose for which it was collected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privacy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31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905000"/>
            <a:ext cx="64008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It requires </a:t>
            </a:r>
            <a:r>
              <a:rPr lang="en-US" sz="2800" dirty="0"/>
              <a:t>that all data being kept about </a:t>
            </a:r>
            <a:r>
              <a:rPr lang="en-US" sz="2800" dirty="0" smtClean="0"/>
              <a:t>an individual </a:t>
            </a:r>
            <a:r>
              <a:rPr lang="en-US" sz="2800" dirty="0"/>
              <a:t>be accurate and used only for the purpose for which it was collected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90600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Data </a:t>
            </a:r>
            <a:r>
              <a:rPr lang="en-US" sz="3600" dirty="0" smtClean="0">
                <a:solidFill>
                  <a:srgbClr val="C00000"/>
                </a:solidFill>
              </a:rPr>
              <a:t>Privacy Act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>1984 USA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73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03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Ensures that any organization, company or governmental organization storing information on individuals abides by the following rules: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Data must not be used for any purpose other than what it was collected for</a:t>
            </a:r>
          </a:p>
          <a:p>
            <a:r>
              <a:rPr lang="en-US" sz="2400" dirty="0" smtClean="0">
                <a:solidFill>
                  <a:srgbClr val="00CC00"/>
                </a:solidFill>
              </a:rPr>
              <a:t>Data must be updated to maintain integrity</a:t>
            </a:r>
          </a:p>
          <a:p>
            <a:r>
              <a:rPr lang="en-US" sz="2400" dirty="0" smtClean="0">
                <a:solidFill>
                  <a:srgbClr val="F60064"/>
                </a:solidFill>
              </a:rPr>
              <a:t>Data must be protected from unauthorized access and use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Individuals have the right to check data held about them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6858000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Data Protection Act </a:t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1998 UK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37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03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This act ensures:</a:t>
            </a:r>
          </a:p>
          <a:p>
            <a:r>
              <a:rPr lang="en-US" sz="2400" dirty="0" smtClean="0"/>
              <a:t>Transparency</a:t>
            </a:r>
          </a:p>
          <a:p>
            <a:r>
              <a:rPr lang="en-US" sz="2400" dirty="0" smtClean="0"/>
              <a:t>Accountability</a:t>
            </a:r>
          </a:p>
          <a:p>
            <a:r>
              <a:rPr lang="en-US" sz="2400" dirty="0" smtClean="0"/>
              <a:t>Equality </a:t>
            </a:r>
            <a:r>
              <a:rPr lang="en-US" sz="2400" dirty="0"/>
              <a:t>of </a:t>
            </a:r>
            <a:r>
              <a:rPr lang="en-US" sz="2400" dirty="0" smtClean="0"/>
              <a:t>Access</a:t>
            </a:r>
          </a:p>
          <a:p>
            <a:r>
              <a:rPr lang="en-US" sz="2400" dirty="0" smtClean="0"/>
              <a:t>Empowerment </a:t>
            </a:r>
            <a:r>
              <a:rPr lang="en-US" sz="2400" dirty="0"/>
              <a:t>and Increased </a:t>
            </a:r>
            <a:r>
              <a:rPr lang="en-US" sz="2400" dirty="0" smtClean="0"/>
              <a:t>Participation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6858000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Freedom of Information Act </a:t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1999 TT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57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cpo.org/images/computercrim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553200" cy="258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62201" y="3657600"/>
            <a:ext cx="4267200" cy="2667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Software piracy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</a:rPr>
              <a:t>Hacking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CC00"/>
                </a:solidFill>
              </a:rPr>
              <a:t>Internet Fraud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3512" y="228600"/>
            <a:ext cx="5867400" cy="1524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COMPUTER CRIMES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89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orldofstock.com/slides/BCO18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3886200" cy="583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57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1.staticflickr.com/158/368099604_67c5baa9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8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77200" cy="34289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Data integrity refers to the</a:t>
            </a:r>
            <a:r>
              <a:rPr lang="en-US" sz="28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CC00"/>
                </a:solidFill>
                <a:latin typeface="Times New Roman" pitchFamily="18" charset="0"/>
              </a:rPr>
              <a:t>validity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of data.</a:t>
            </a:r>
          </a:p>
          <a:p>
            <a:pPr>
              <a:buFont typeface="Wingdings" pitchFamily="2" charset="2"/>
              <a:buChar char="v"/>
            </a:pPr>
            <a:r>
              <a:rPr lang="en-US" sz="2800" b="0" dirty="0" smtClean="0">
                <a:latin typeface="Times New Roman" pitchFamily="18" charset="0"/>
              </a:rPr>
              <a:t>Making sure data stored is accurate.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</a:rPr>
              <a:t>Ensuring data stored is not intentionally altered.</a:t>
            </a:r>
            <a:endParaRPr lang="en-US" sz="2800" b="0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b="0" dirty="0" smtClean="0"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438400" y="990600"/>
            <a:ext cx="3886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660066"/>
                </a:solidFill>
                <a:latin typeface="Times New Roman" pitchFamily="18" charset="0"/>
              </a:rPr>
              <a:t>Data Integrity</a:t>
            </a:r>
            <a:endParaRPr lang="en-US" sz="4000" dirty="0">
              <a:solidFill>
                <a:srgbClr val="66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unauthorized copying, use or selling of software that is copyrighted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C00"/>
                </a:solidFill>
              </a:rPr>
              <a:t>Software Piracy</a:t>
            </a:r>
            <a:endParaRPr lang="en-US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00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The unauthorized accessing of a computer system:</a:t>
            </a:r>
          </a:p>
          <a:p>
            <a:pPr lvl="1"/>
            <a:r>
              <a:rPr lang="en-US" sz="1600" dirty="0" smtClean="0">
                <a:solidFill>
                  <a:srgbClr val="9A003E"/>
                </a:solidFill>
              </a:rPr>
              <a:t>To steal confidential data</a:t>
            </a:r>
          </a:p>
          <a:p>
            <a:pPr lvl="1"/>
            <a:r>
              <a:rPr lang="en-US" sz="1600" dirty="0" smtClean="0">
                <a:solidFill>
                  <a:srgbClr val="9A003E"/>
                </a:solidFill>
              </a:rPr>
              <a:t>To copy computer programs illegally</a:t>
            </a:r>
          </a:p>
          <a:p>
            <a:pPr lvl="1"/>
            <a:r>
              <a:rPr lang="en-US" sz="1600" dirty="0" smtClean="0">
                <a:solidFill>
                  <a:srgbClr val="9A003E"/>
                </a:solidFill>
              </a:rPr>
              <a:t>To alter data</a:t>
            </a:r>
          </a:p>
          <a:p>
            <a:pPr lvl="1"/>
            <a:r>
              <a:rPr lang="en-US" sz="1600" dirty="0" smtClean="0">
                <a:solidFill>
                  <a:srgbClr val="9A003E"/>
                </a:solidFill>
              </a:rPr>
              <a:t>To destroy data (deleting or implanting virus)</a:t>
            </a:r>
          </a:p>
          <a:p>
            <a:pPr lvl="1"/>
            <a:r>
              <a:rPr lang="en-US" sz="1600" dirty="0" smtClean="0">
                <a:solidFill>
                  <a:srgbClr val="9A003E"/>
                </a:solidFill>
              </a:rPr>
              <a:t>To transfer money using Electronic Funds Transfer (EFT)</a:t>
            </a:r>
            <a:endParaRPr lang="en-US" sz="1600" dirty="0">
              <a:solidFill>
                <a:srgbClr val="9A003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2438400"/>
            <a:ext cx="3733800" cy="2286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Hacking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www.digitaltrends.com/wp-content/uploads/2012/10/hack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57" y="838200"/>
            <a:ext cx="284381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160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aboutscam.com/wp-content/uploads/2012/01/s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65566"/>
            <a:ext cx="28575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how-to-build-a-website.co.uk/images/free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00295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333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60064"/>
                </a:solidFill>
              </a:rPr>
              <a:t>Mainly the bogus selling of products over the internet</a:t>
            </a:r>
            <a:endParaRPr lang="en-US" sz="2400" dirty="0">
              <a:solidFill>
                <a:srgbClr val="F60064"/>
              </a:solidFill>
            </a:endParaRPr>
          </a:p>
        </p:txBody>
      </p:sp>
      <p:pic>
        <p:nvPicPr>
          <p:cNvPr id="4" name="Picture 2" descr="http://insidecostarica.com/wp-content/uploads/2012/10/internet_frau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457199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248400" cy="5715000"/>
          </a:xfrm>
        </p:spPr>
        <p:txBody>
          <a:bodyPr/>
          <a:lstStyle/>
          <a:p>
            <a:pPr algn="ctr"/>
            <a:r>
              <a:rPr lang="en-US" dirty="0" smtClean="0"/>
              <a:t>For a copy of this </a:t>
            </a:r>
            <a:r>
              <a:rPr lang="en-US" dirty="0" err="1" smtClean="0"/>
              <a:t>powerpoint</a:t>
            </a:r>
            <a:r>
              <a:rPr lang="en-US" dirty="0" smtClean="0"/>
              <a:t> and further reading: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www.yolasite.chss.com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92D050"/>
                </a:solidFill>
              </a:rPr>
              <a:t>Inaccurate data entry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Viruses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Hardware malfunctions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60064"/>
                </a:solidFill>
              </a:rPr>
              <a:t>Accidental or Malicious deletion or changing of data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Natural Disasters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can data integrity be compromised?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Data security is ensuring your data is not compromised.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Data security can be classified into two main groups: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Physical safeguards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Software safeguards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7761" y="1219200"/>
            <a:ext cx="3205163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Data Security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http://www.emc-recycle.com/blog/wp-content/uploads/2012/09/Data-Secur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31337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0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0" y="457200"/>
            <a:ext cx="2743200" cy="5715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Physical </a:t>
            </a:r>
            <a:br>
              <a:rPr lang="en-US" sz="4400" dirty="0" smtClean="0"/>
            </a:br>
            <a:r>
              <a:rPr lang="en-US" sz="4400" dirty="0" smtClean="0"/>
              <a:t>Safeguards</a:t>
            </a:r>
            <a:endParaRPr lang="en-US" sz="4400" dirty="0"/>
          </a:p>
        </p:txBody>
      </p:sp>
      <p:pic>
        <p:nvPicPr>
          <p:cNvPr id="8194" name="Picture 2" descr="http://securityprofs.com/design/security-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Only allow authorized personnel access to computer facilities.</a:t>
            </a:r>
            <a:endParaRPr lang="en-US" dirty="0"/>
          </a:p>
        </p:txBody>
      </p:sp>
      <p:pic>
        <p:nvPicPr>
          <p:cNvPr id="1026" name="Picture 2" descr="https://www.safetysignshop.com/wp-content/uploads/web_images/PRO0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657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CC00"/>
                </a:solidFill>
              </a:rPr>
              <a:t>Hire </a:t>
            </a:r>
            <a:br>
              <a:rPr lang="en-US" sz="3600" dirty="0" smtClean="0">
                <a:solidFill>
                  <a:srgbClr val="00CC00"/>
                </a:solidFill>
              </a:rPr>
            </a:br>
            <a:r>
              <a:rPr lang="en-US" sz="3600" dirty="0" smtClean="0">
                <a:solidFill>
                  <a:srgbClr val="00CC00"/>
                </a:solidFill>
              </a:rPr>
              <a:t>Security </a:t>
            </a:r>
            <a:br>
              <a:rPr lang="en-US" sz="3600" dirty="0" smtClean="0">
                <a:solidFill>
                  <a:srgbClr val="00CC00"/>
                </a:solidFill>
              </a:rPr>
            </a:br>
            <a:r>
              <a:rPr lang="en-US" sz="3600" dirty="0" smtClean="0">
                <a:solidFill>
                  <a:srgbClr val="00CC00"/>
                </a:solidFill>
              </a:rPr>
              <a:t>Guards</a:t>
            </a:r>
            <a:endParaRPr lang="en-US" sz="3600" dirty="0">
              <a:solidFill>
                <a:srgbClr val="00CC00"/>
              </a:solidFill>
            </a:endParaRPr>
          </a:p>
        </p:txBody>
      </p:sp>
      <p:pic>
        <p:nvPicPr>
          <p:cNvPr id="6146" name="Picture 2" descr="http://almudafah.com/wp-content/uploads/2012/11/Bank-Securi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89516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8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2514600"/>
            <a:ext cx="2819400" cy="3657600"/>
          </a:xfrm>
        </p:spPr>
        <p:txBody>
          <a:bodyPr/>
          <a:lstStyle/>
          <a:p>
            <a:pPr algn="ctr"/>
            <a:r>
              <a:rPr lang="en-US" dirty="0" smtClean="0"/>
              <a:t>Install monitoring systems using video cameras</a:t>
            </a:r>
            <a:endParaRPr lang="en-US" dirty="0"/>
          </a:p>
        </p:txBody>
      </p:sp>
      <p:pic>
        <p:nvPicPr>
          <p:cNvPr id="2050" name="Picture 2" descr="http://www.teledair.com/wp-content/uploads/2013/03/security_domecam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9337"/>
            <a:ext cx="3028797" cy="258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a/a1/Three_Surveillance_camer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231795"/>
            <a:ext cx="3975463" cy="323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2.gstatic.com/images?q=tbn:ANd9GcRn9EWUj4PFPuDPgdMitmuvCEPw6tj4kqyaiILauyI0uv_HwBk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60504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1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282</TotalTime>
  <Words>501</Words>
  <Application>Microsoft Office PowerPoint</Application>
  <PresentationFormat>On-screen Show (4:3)</PresentationFormat>
  <Paragraphs>83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Composite</vt:lpstr>
      <vt:lpstr>DATA INTEGRITY AND SECURITY</vt:lpstr>
      <vt:lpstr>PowerPoint Presentation</vt:lpstr>
      <vt:lpstr>Data Integrity</vt:lpstr>
      <vt:lpstr>How can data integrity be compromised? </vt:lpstr>
      <vt:lpstr>Data Security</vt:lpstr>
      <vt:lpstr>Physical  Safeguards</vt:lpstr>
      <vt:lpstr>Only allow authorized personnel access to computer facilities.</vt:lpstr>
      <vt:lpstr>Hire  Security  Guards</vt:lpstr>
      <vt:lpstr>Install monitoring systems using video cameras</vt:lpstr>
      <vt:lpstr>Storing backed up data in a  fireproof safe</vt:lpstr>
      <vt:lpstr>Installing locks on doors</vt:lpstr>
      <vt:lpstr>Software Safeguards</vt:lpstr>
      <vt:lpstr>#1 Using Passwords to access the Computer System</vt:lpstr>
      <vt:lpstr>PowerPoint Presentation</vt:lpstr>
      <vt:lpstr>#2 Using passwords for individual files or folders.</vt:lpstr>
      <vt:lpstr>PowerPoint Presentation</vt:lpstr>
      <vt:lpstr>#4 Installing a Firewall (filters the information coming to your computer from the Internet)</vt:lpstr>
      <vt:lpstr>Viruses</vt:lpstr>
      <vt:lpstr>What is a virus?</vt:lpstr>
      <vt:lpstr>How are they usually spread?</vt:lpstr>
      <vt:lpstr>Effects of viruses</vt:lpstr>
      <vt:lpstr>Prevention and protection against viruses</vt:lpstr>
      <vt:lpstr>Data privacy</vt:lpstr>
      <vt:lpstr>Data Privacy Act 1984 USA</vt:lpstr>
      <vt:lpstr>Data Protection Act  1998 UK</vt:lpstr>
      <vt:lpstr>Freedom of Information Act  1999 TT</vt:lpstr>
      <vt:lpstr>COMPUTER CRIMES</vt:lpstr>
      <vt:lpstr>PowerPoint Presentation</vt:lpstr>
      <vt:lpstr>PowerPoint Presentation</vt:lpstr>
      <vt:lpstr>Software Piracy</vt:lpstr>
      <vt:lpstr>Hacking</vt:lpstr>
      <vt:lpstr>PowerPoint Presentation</vt:lpstr>
      <vt:lpstr>PowerPoint Presentation</vt:lpstr>
      <vt:lpstr>For a copy of this powerpoint and further reading: www.yolasite.chss.com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Integrity and Security</dc:title>
  <dc:creator>User</dc:creator>
  <cp:lastModifiedBy>User</cp:lastModifiedBy>
  <cp:revision>26</cp:revision>
  <dcterms:created xsi:type="dcterms:W3CDTF">2013-05-28T03:15:28Z</dcterms:created>
  <dcterms:modified xsi:type="dcterms:W3CDTF">2013-05-29T15:14:34Z</dcterms:modified>
</cp:coreProperties>
</file>