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38"/>
  </p:handoutMasterIdLst>
  <p:sldIdLst>
    <p:sldId id="256" r:id="rId2"/>
    <p:sldId id="257" r:id="rId3"/>
    <p:sldId id="288" r:id="rId4"/>
    <p:sldId id="259" r:id="rId5"/>
    <p:sldId id="260" r:id="rId6"/>
    <p:sldId id="289" r:id="rId7"/>
    <p:sldId id="261" r:id="rId8"/>
    <p:sldId id="262" r:id="rId9"/>
    <p:sldId id="263" r:id="rId10"/>
    <p:sldId id="265" r:id="rId11"/>
    <p:sldId id="258" r:id="rId12"/>
    <p:sldId id="266" r:id="rId13"/>
    <p:sldId id="267" r:id="rId14"/>
    <p:sldId id="280" r:id="rId15"/>
    <p:sldId id="282" r:id="rId16"/>
    <p:sldId id="268" r:id="rId17"/>
    <p:sldId id="269" r:id="rId18"/>
    <p:sldId id="270" r:id="rId19"/>
    <p:sldId id="272" r:id="rId20"/>
    <p:sldId id="271" r:id="rId21"/>
    <p:sldId id="274" r:id="rId22"/>
    <p:sldId id="273" r:id="rId23"/>
    <p:sldId id="275" r:id="rId24"/>
    <p:sldId id="276" r:id="rId25"/>
    <p:sldId id="277" r:id="rId26"/>
    <p:sldId id="278" r:id="rId27"/>
    <p:sldId id="283" r:id="rId28"/>
    <p:sldId id="293" r:id="rId29"/>
    <p:sldId id="291" r:id="rId30"/>
    <p:sldId id="294" r:id="rId31"/>
    <p:sldId id="279" r:id="rId32"/>
    <p:sldId id="286" r:id="rId33"/>
    <p:sldId id="287" r:id="rId34"/>
    <p:sldId id="284" r:id="rId35"/>
    <p:sldId id="290" r:id="rId36"/>
    <p:sldId id="285" r:id="rId37"/>
  </p:sldIdLst>
  <p:sldSz cx="9144000" cy="6858000" type="screen4x3"/>
  <p:notesSz cx="12014200" cy="6946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06153" cy="347345"/>
          </a:xfrm>
          <a:prstGeom prst="rect">
            <a:avLst/>
          </a:prstGeom>
        </p:spPr>
        <p:txBody>
          <a:bodyPr vert="horz" lIns="108347" tIns="54174" rIns="108347" bIns="54174" rtlCol="0"/>
          <a:lstStyle>
            <a:lvl1pPr algn="l">
              <a:defRPr sz="1400"/>
            </a:lvl1pPr>
          </a:lstStyle>
          <a:p>
            <a:endParaRPr lang="en-US"/>
          </a:p>
        </p:txBody>
      </p:sp>
      <p:sp>
        <p:nvSpPr>
          <p:cNvPr id="3" name="Date Placeholder 2"/>
          <p:cNvSpPr>
            <a:spLocks noGrp="1"/>
          </p:cNvSpPr>
          <p:nvPr>
            <p:ph type="dt" sz="quarter" idx="1"/>
          </p:nvPr>
        </p:nvSpPr>
        <p:spPr>
          <a:xfrm>
            <a:off x="6805267" y="0"/>
            <a:ext cx="5206153" cy="347345"/>
          </a:xfrm>
          <a:prstGeom prst="rect">
            <a:avLst/>
          </a:prstGeom>
        </p:spPr>
        <p:txBody>
          <a:bodyPr vert="horz" lIns="108347" tIns="54174" rIns="108347" bIns="54174" rtlCol="0"/>
          <a:lstStyle>
            <a:lvl1pPr algn="r">
              <a:defRPr sz="1400"/>
            </a:lvl1pPr>
          </a:lstStyle>
          <a:p>
            <a:fld id="{5157B7C8-59D7-4063-9662-296D24001183}" type="datetimeFigureOut">
              <a:rPr lang="en-US" smtClean="0"/>
              <a:t>3/2/2010</a:t>
            </a:fld>
            <a:endParaRPr lang="en-US"/>
          </a:p>
        </p:txBody>
      </p:sp>
      <p:sp>
        <p:nvSpPr>
          <p:cNvPr id="4" name="Footer Placeholder 3"/>
          <p:cNvSpPr>
            <a:spLocks noGrp="1"/>
          </p:cNvSpPr>
          <p:nvPr>
            <p:ph type="ftr" sz="quarter" idx="2"/>
          </p:nvPr>
        </p:nvSpPr>
        <p:spPr>
          <a:xfrm>
            <a:off x="0" y="6598350"/>
            <a:ext cx="5206153" cy="347345"/>
          </a:xfrm>
          <a:prstGeom prst="rect">
            <a:avLst/>
          </a:prstGeom>
        </p:spPr>
        <p:txBody>
          <a:bodyPr vert="horz" lIns="108347" tIns="54174" rIns="108347" bIns="54174" rtlCol="0" anchor="b"/>
          <a:lstStyle>
            <a:lvl1pPr algn="l">
              <a:defRPr sz="1400"/>
            </a:lvl1pPr>
          </a:lstStyle>
          <a:p>
            <a:endParaRPr lang="en-US"/>
          </a:p>
        </p:txBody>
      </p:sp>
      <p:sp>
        <p:nvSpPr>
          <p:cNvPr id="5" name="Slide Number Placeholder 4"/>
          <p:cNvSpPr>
            <a:spLocks noGrp="1"/>
          </p:cNvSpPr>
          <p:nvPr>
            <p:ph type="sldNum" sz="quarter" idx="3"/>
          </p:nvPr>
        </p:nvSpPr>
        <p:spPr>
          <a:xfrm>
            <a:off x="6805267" y="6598350"/>
            <a:ext cx="5206153" cy="347345"/>
          </a:xfrm>
          <a:prstGeom prst="rect">
            <a:avLst/>
          </a:prstGeom>
        </p:spPr>
        <p:txBody>
          <a:bodyPr vert="horz" lIns="108347" tIns="54174" rIns="108347" bIns="54174" rtlCol="0" anchor="b"/>
          <a:lstStyle>
            <a:lvl1pPr algn="r">
              <a:defRPr sz="1400"/>
            </a:lvl1pPr>
          </a:lstStyle>
          <a:p>
            <a:fld id="{12765D2B-76F7-4568-9D58-E469C0187DA0}"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3EF101B-D1D0-4A9A-879C-31B17BEFD871}" type="datetimeFigureOut">
              <a:rPr lang="en-US" smtClean="0"/>
              <a:pPr/>
              <a:t>3/2/2010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0E33830-E15F-478A-A44D-ED909E8D0A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EF101B-D1D0-4A9A-879C-31B17BEFD871}" type="datetimeFigureOut">
              <a:rPr lang="en-US" smtClean="0"/>
              <a:pPr/>
              <a:t>3/2/2010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3EF101B-D1D0-4A9A-879C-31B17BEFD871}" type="datetimeFigureOut">
              <a:rPr lang="en-US" smtClean="0"/>
              <a:pPr/>
              <a:t>3/2/2010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0E33830-E15F-478A-A44D-ED909E8D0A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EF101B-D1D0-4A9A-879C-31B17BEFD871}" type="datetimeFigureOut">
              <a:rPr lang="en-US" smtClean="0"/>
              <a:pPr/>
              <a:t>3/2/2010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3EF101B-D1D0-4A9A-879C-31B17BEFD871}" type="datetimeFigureOut">
              <a:rPr lang="en-US" smtClean="0"/>
              <a:pPr/>
              <a:t>3/2/2010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0E33830-E15F-478A-A44D-ED909E8D0A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EF101B-D1D0-4A9A-879C-31B17BEFD871}" type="datetimeFigureOut">
              <a:rPr lang="en-US" smtClean="0"/>
              <a:pPr/>
              <a:t>3/2/2010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EF101B-D1D0-4A9A-879C-31B17BEFD871}" type="datetimeFigureOut">
              <a:rPr lang="en-US" smtClean="0"/>
              <a:pPr/>
              <a:t>3/2/2010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3EF101B-D1D0-4A9A-879C-31B17BEFD871}" type="datetimeFigureOut">
              <a:rPr lang="en-US" smtClean="0"/>
              <a:pPr/>
              <a:t>3/2/2010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3EF101B-D1D0-4A9A-879C-31B17BEFD871}" type="datetimeFigureOut">
              <a:rPr lang="en-US" smtClean="0"/>
              <a:pPr/>
              <a:t>3/2/2010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EF101B-D1D0-4A9A-879C-31B17BEFD871}" type="datetimeFigureOut">
              <a:rPr lang="en-US" smtClean="0"/>
              <a:pPr/>
              <a:t>3/2/2010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3EF101B-D1D0-4A9A-879C-31B17BEFD871}" type="datetimeFigureOut">
              <a:rPr lang="en-US" smtClean="0"/>
              <a:pPr/>
              <a:t>3/2/2010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E33830-E15F-478A-A44D-ED909E8D0A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3EF101B-D1D0-4A9A-879C-31B17BEFD871}" type="datetimeFigureOut">
              <a:rPr lang="en-US" smtClean="0"/>
              <a:pPr/>
              <a:t>3/2/2010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0E33830-E15F-478A-A44D-ED909E8D0A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dirty="0" smtClean="0"/>
              <a:t>U1M2#7</a:t>
            </a:r>
            <a:br>
              <a:rPr lang="en-US" sz="3100" dirty="0" smtClean="0"/>
            </a:br>
            <a:r>
              <a:rPr lang="en-US" dirty="0" smtClean="0"/>
              <a:t>Purpose And Function Of Network Components</a:t>
            </a:r>
            <a:endParaRPr lang="en-US" dirty="0"/>
          </a:p>
        </p:txBody>
      </p:sp>
      <p:sp>
        <p:nvSpPr>
          <p:cNvPr id="3" name="Subtitle 2"/>
          <p:cNvSpPr>
            <a:spLocks noGrp="1"/>
          </p:cNvSpPr>
          <p:nvPr>
            <p:ph type="subTitle" idx="1"/>
          </p:nvPr>
        </p:nvSpPr>
        <p:spPr>
          <a:xfrm>
            <a:off x="3581400" y="3962400"/>
            <a:ext cx="5091112" cy="1752600"/>
          </a:xfrm>
        </p:spPr>
        <p:txBody>
          <a:bodyPr>
            <a:normAutofit/>
          </a:bodyPr>
          <a:lstStyle/>
          <a:p>
            <a:r>
              <a:rPr lang="en-US" sz="1700" b="1" dirty="0" smtClean="0"/>
              <a:t>TYPES OF NETWORKS</a:t>
            </a:r>
          </a:p>
          <a:p>
            <a:r>
              <a:rPr lang="en-US" sz="1700" b="1" dirty="0" smtClean="0"/>
              <a:t>PROTOCOLS</a:t>
            </a:r>
          </a:p>
          <a:p>
            <a:r>
              <a:rPr lang="en-US" sz="1700" b="1" dirty="0" smtClean="0"/>
              <a:t>NETWORK CONFIGURATIONS /TOPOLOGIES</a:t>
            </a:r>
          </a:p>
          <a:p>
            <a:r>
              <a:rPr lang="en-US" sz="1700" b="1" dirty="0" smtClean="0"/>
              <a:t>TRANSMISSION MEDIA</a:t>
            </a:r>
          </a:p>
          <a:p>
            <a:r>
              <a:rPr lang="en-US" dirty="0" smtClean="0">
                <a:latin typeface="Edwardian Script ITC" pitchFamily="66" charset="0"/>
              </a:rPr>
              <a:t>By B. </a:t>
            </a:r>
            <a:r>
              <a:rPr lang="en-US" dirty="0" err="1" smtClean="0">
                <a:latin typeface="Edwardian Script ITC" pitchFamily="66" charset="0"/>
              </a:rPr>
              <a:t>Vialva</a:t>
            </a:r>
            <a:endParaRPr lang="en-US" dirty="0">
              <a:latin typeface="Edwardian Script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types of networks use internet technology:</a:t>
            </a:r>
            <a:endParaRPr lang="en-US" dirty="0"/>
          </a:p>
        </p:txBody>
      </p:sp>
      <p:sp>
        <p:nvSpPr>
          <p:cNvPr id="3" name="Content Placeholder 2"/>
          <p:cNvSpPr>
            <a:spLocks noGrp="1"/>
          </p:cNvSpPr>
          <p:nvPr>
            <p:ph idx="1"/>
          </p:nvPr>
        </p:nvSpPr>
        <p:spPr/>
        <p:txBody>
          <a:bodyPr/>
          <a:lstStyle/>
          <a:p>
            <a:r>
              <a:rPr lang="en-US" dirty="0" smtClean="0"/>
              <a:t>INTRANET</a:t>
            </a:r>
          </a:p>
          <a:p>
            <a:r>
              <a:rPr lang="en-US" dirty="0" smtClean="0"/>
              <a:t>EXTRANET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INTRANET: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a private internal network which allows employees of an organization to access and share information and resources.</a:t>
            </a:r>
          </a:p>
          <a:p>
            <a:r>
              <a:rPr lang="en-US" dirty="0" smtClean="0"/>
              <a:t>It uses the same technology as that used by the internet for sending of messages across the network. </a:t>
            </a:r>
          </a:p>
          <a:p>
            <a:r>
              <a:rPr lang="en-US" dirty="0" smtClean="0"/>
              <a:t>The concepts of client and server are used for the computers in an intranet along with the same protocols (HTTP, FTP and e-mail) as used by the internet.</a:t>
            </a:r>
          </a:p>
          <a:p>
            <a:r>
              <a:rPr lang="en-US" dirty="0" smtClean="0"/>
              <a:t>The main feature of the intranet is that only employees of the organization are able to use it.</a:t>
            </a:r>
          </a:p>
          <a:p>
            <a:r>
              <a:rPr lang="en-US" dirty="0" smtClean="0"/>
              <a:t>NOTE: it is still possible for people on an intranet to access the internet; they are not confined to the intranet site.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These are intranets opened to selected groups of users outside the company such as customers, suppliers, as well as employees of the organization.</a:t>
            </a:r>
          </a:p>
          <a:p>
            <a:r>
              <a:rPr lang="en-US" dirty="0" smtClean="0"/>
              <a:t>It is not accessible to the general public and this is ensured by the use of usernames and passwords.</a:t>
            </a:r>
          </a:p>
          <a:p>
            <a:r>
              <a:rPr lang="en-US" dirty="0" smtClean="0"/>
              <a:t>Because the people who need access to the information are not on the same site, data needs to be sent using third party telecommunication lines.</a:t>
            </a:r>
          </a:p>
          <a:p>
            <a:r>
              <a:rPr lang="en-US" dirty="0" smtClean="0"/>
              <a:t>Data can be sent via the internet or it can be sent using the more expensive private communication lines which offer more security and performance.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EXTRANET 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the internet is used for the sending of the data in an extranet, the following security measures have to be put in place:</a:t>
            </a:r>
          </a:p>
          <a:p>
            <a:pPr lvl="1"/>
            <a:r>
              <a:rPr lang="en-US" b="1" u="sng" dirty="0" smtClean="0"/>
              <a:t>Gateways</a:t>
            </a:r>
            <a:r>
              <a:rPr lang="en-US" dirty="0" smtClean="0"/>
              <a:t> – is used to link together different types of networks.</a:t>
            </a:r>
          </a:p>
          <a:p>
            <a:pPr lvl="1"/>
            <a:r>
              <a:rPr lang="en-US" b="1" u="sng" dirty="0" smtClean="0"/>
              <a:t>Firewalls</a:t>
            </a:r>
            <a:r>
              <a:rPr lang="en-US" dirty="0" smtClean="0"/>
              <a:t>-  hardware and/or software that work in a network to prevent communication that is not allowed from one network to another.</a:t>
            </a:r>
          </a:p>
          <a:p>
            <a:pPr lvl="1"/>
            <a:r>
              <a:rPr lang="en-US" b="1" u="sng" dirty="0" smtClean="0"/>
              <a:t>Encryption</a:t>
            </a:r>
            <a:r>
              <a:rPr lang="en-US" dirty="0" smtClean="0"/>
              <a:t> –  coding data whilst it is being sent over a network so that only the true recipient is able to decode it. Should the data be intercepted by a hacker, then the data will be in a code that is totally meaningless.</a:t>
            </a:r>
          </a:p>
          <a:p>
            <a:pPr lvl="1"/>
            <a:r>
              <a:rPr lang="en-US" b="1" u="sng" dirty="0" smtClean="0"/>
              <a:t>User authentication </a:t>
            </a:r>
            <a:r>
              <a:rPr lang="en-US" dirty="0" smtClean="0"/>
              <a:t>– having to supply a valid username with matching password.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a:t>
            </a:r>
            <a:endParaRPr lang="en-US" dirty="0"/>
          </a:p>
        </p:txBody>
      </p:sp>
      <p:sp>
        <p:nvSpPr>
          <p:cNvPr id="3" name="Content Placeholder 2"/>
          <p:cNvSpPr>
            <a:spLocks noGrp="1"/>
          </p:cNvSpPr>
          <p:nvPr>
            <p:ph idx="1"/>
          </p:nvPr>
        </p:nvSpPr>
        <p:spPr/>
        <p:txBody>
          <a:bodyPr>
            <a:normAutofit lnSpcReduction="10000"/>
          </a:bodyPr>
          <a:lstStyle/>
          <a:p>
            <a:r>
              <a:rPr lang="en-US" dirty="0" smtClean="0"/>
              <a:t>A set of standards or rules that allows the transmission of data between computers (or different devices) on a network.</a:t>
            </a:r>
          </a:p>
          <a:p>
            <a:r>
              <a:rPr lang="en-US" dirty="0" smtClean="0"/>
              <a:t>When I.T. devices are linked together they must be able to communicate.</a:t>
            </a:r>
          </a:p>
          <a:p>
            <a:r>
              <a:rPr lang="en-US" dirty="0" smtClean="0"/>
              <a:t>Even though the hardware or the software is not the same, the communications link between them have to be compatible, therefore modern computer networks set PROTOCOLS (rules) so that data sent from one computer can be understood by another computer.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a:t>
            </a:r>
            <a:endParaRPr lang="en-US" dirty="0"/>
          </a:p>
        </p:txBody>
      </p:sp>
      <p:sp>
        <p:nvSpPr>
          <p:cNvPr id="3" name="Content Placeholder 2"/>
          <p:cNvSpPr>
            <a:spLocks noGrp="1"/>
          </p:cNvSpPr>
          <p:nvPr>
            <p:ph idx="1"/>
          </p:nvPr>
        </p:nvSpPr>
        <p:spPr/>
        <p:txBody>
          <a:bodyPr>
            <a:normAutofit/>
          </a:bodyPr>
          <a:lstStyle/>
          <a:p>
            <a:r>
              <a:rPr lang="en-US" dirty="0" smtClean="0"/>
              <a:t>Different types of protocols:</a:t>
            </a:r>
          </a:p>
          <a:p>
            <a:pPr lvl="1"/>
            <a:r>
              <a:rPr lang="en-US" dirty="0" smtClean="0"/>
              <a:t>IP – Internet Protocol</a:t>
            </a:r>
          </a:p>
          <a:p>
            <a:pPr lvl="1"/>
            <a:r>
              <a:rPr lang="en-US" dirty="0" smtClean="0"/>
              <a:t>TCP – Transmission Control Protocol</a:t>
            </a:r>
          </a:p>
          <a:p>
            <a:pPr lvl="1"/>
            <a:r>
              <a:rPr lang="en-US" dirty="0" smtClean="0"/>
              <a:t>FTP – File Transfer Protocol</a:t>
            </a:r>
          </a:p>
          <a:p>
            <a:pPr lvl="1"/>
            <a:r>
              <a:rPr lang="en-US" dirty="0" smtClean="0"/>
              <a:t>HTTP – Hypertext Transfer Protocol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configurations</a:t>
            </a:r>
            <a:endParaRPr lang="en-US" dirty="0"/>
          </a:p>
        </p:txBody>
      </p:sp>
      <p:sp>
        <p:nvSpPr>
          <p:cNvPr id="3" name="Content Placeholder 2"/>
          <p:cNvSpPr>
            <a:spLocks noGrp="1"/>
          </p:cNvSpPr>
          <p:nvPr>
            <p:ph idx="1"/>
          </p:nvPr>
        </p:nvSpPr>
        <p:spPr/>
        <p:txBody>
          <a:bodyPr/>
          <a:lstStyle/>
          <a:p>
            <a:r>
              <a:rPr lang="en-US" dirty="0" smtClean="0"/>
              <a:t>Networks can  be arranged in various ways depending on the number of computers and how they are going to be used.</a:t>
            </a:r>
          </a:p>
          <a:p>
            <a:r>
              <a:rPr lang="en-US" dirty="0" smtClean="0"/>
              <a:t>The way the network is arranged is called the TOPOLOGY.</a:t>
            </a:r>
          </a:p>
          <a:p>
            <a:pPr lvl="1"/>
            <a:r>
              <a:rPr lang="en-US" dirty="0" smtClean="0"/>
              <a:t>Bus/line</a:t>
            </a:r>
          </a:p>
          <a:p>
            <a:pPr lvl="1"/>
            <a:r>
              <a:rPr lang="en-US" dirty="0" smtClean="0"/>
              <a:t>Star</a:t>
            </a:r>
          </a:p>
          <a:p>
            <a:pPr lvl="1"/>
            <a:r>
              <a:rPr lang="en-US" dirty="0" smtClean="0"/>
              <a:t>Ring</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topology:</a:t>
            </a:r>
            <a:endParaRPr lang="en-US" dirty="0"/>
          </a:p>
        </p:txBody>
      </p:sp>
      <p:sp>
        <p:nvSpPr>
          <p:cNvPr id="3" name="Content Placeholder 2"/>
          <p:cNvSpPr>
            <a:spLocks noGrp="1"/>
          </p:cNvSpPr>
          <p:nvPr>
            <p:ph idx="1"/>
          </p:nvPr>
        </p:nvSpPr>
        <p:spPr/>
        <p:txBody>
          <a:bodyPr>
            <a:normAutofit/>
          </a:bodyPr>
          <a:lstStyle/>
          <a:p>
            <a:r>
              <a:rPr lang="en-US" dirty="0" smtClean="0"/>
              <a:t>Have one long cable, known as the BACKBONE with everything else attached along it.</a:t>
            </a:r>
          </a:p>
          <a:p>
            <a:r>
              <a:rPr lang="en-US" dirty="0" smtClean="0"/>
              <a:t>Each connection point is called a NODE.</a:t>
            </a:r>
          </a:p>
          <a:p>
            <a:r>
              <a:rPr lang="en-US" dirty="0" smtClean="0"/>
              <a:t>Every computer along the line receives each signal sent.</a:t>
            </a:r>
          </a:p>
          <a:p>
            <a:endParaRPr lang="en-US" dirty="0" smtClean="0"/>
          </a:p>
          <a:p>
            <a:r>
              <a:rPr lang="en-US" dirty="0" smtClean="0"/>
              <a:t>If there is a lot of traffic or a large number of computers, the communication can be slow.</a:t>
            </a:r>
            <a:endParaRPr lang="en-US" dirty="0"/>
          </a:p>
        </p:txBody>
      </p:sp>
      <p:pic>
        <p:nvPicPr>
          <p:cNvPr id="1026" name="Picture 2"/>
          <p:cNvPicPr>
            <a:picLocks noChangeAspect="1" noChangeArrowheads="1"/>
          </p:cNvPicPr>
          <p:nvPr/>
        </p:nvPicPr>
        <p:blipFill>
          <a:blip r:embed="rId2" cstate="print"/>
          <a:srcRect t="12500" b="12500"/>
          <a:stretch>
            <a:fillRect/>
          </a:stretch>
        </p:blipFill>
        <p:spPr bwMode="auto">
          <a:xfrm>
            <a:off x="5257800" y="228600"/>
            <a:ext cx="22860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Bus/Line Topology:</a:t>
            </a:r>
            <a:endParaRPr lang="en-US" dirty="0"/>
          </a:p>
        </p:txBody>
      </p:sp>
      <p:sp>
        <p:nvSpPr>
          <p:cNvPr id="3" name="Content Placeholder 2"/>
          <p:cNvSpPr>
            <a:spLocks noGrp="1"/>
          </p:cNvSpPr>
          <p:nvPr>
            <p:ph idx="1"/>
          </p:nvPr>
        </p:nvSpPr>
        <p:spPr/>
        <p:txBody>
          <a:bodyPr>
            <a:normAutofit/>
          </a:bodyPr>
          <a:lstStyle/>
          <a:p>
            <a:r>
              <a:rPr lang="en-US" dirty="0" smtClean="0"/>
              <a:t>It is cheap since it does not use much cabling.</a:t>
            </a:r>
          </a:p>
          <a:p>
            <a:r>
              <a:rPr lang="en-US" dirty="0" smtClean="0"/>
              <a:t>If there is a break between the backbone and a computer then only that computer is affected.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Bus/Line Topology:</a:t>
            </a:r>
            <a:endParaRPr lang="en-US" dirty="0"/>
          </a:p>
        </p:txBody>
      </p:sp>
      <p:sp>
        <p:nvSpPr>
          <p:cNvPr id="3" name="Content Placeholder 2"/>
          <p:cNvSpPr>
            <a:spLocks noGrp="1"/>
          </p:cNvSpPr>
          <p:nvPr>
            <p:ph idx="1"/>
          </p:nvPr>
        </p:nvSpPr>
        <p:spPr/>
        <p:txBody>
          <a:bodyPr>
            <a:normAutofit/>
          </a:bodyPr>
          <a:lstStyle/>
          <a:p>
            <a:r>
              <a:rPr lang="en-US" dirty="0" smtClean="0"/>
              <a:t>If there is a break in the backbone then the whole network will stop working.</a:t>
            </a:r>
          </a:p>
          <a:p>
            <a:r>
              <a:rPr lang="en-US" dirty="0" smtClean="0"/>
              <a:t>If there is a lot of traffic or a large number of computers, the communication can be slow.</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NETWORKS</a:t>
            </a:r>
            <a:endParaRPr lang="en-US" dirty="0"/>
          </a:p>
        </p:txBody>
      </p:sp>
      <p:sp>
        <p:nvSpPr>
          <p:cNvPr id="3" name="Content Placeholder 2"/>
          <p:cNvSpPr>
            <a:spLocks noGrp="1"/>
          </p:cNvSpPr>
          <p:nvPr>
            <p:ph idx="1"/>
          </p:nvPr>
        </p:nvSpPr>
        <p:spPr/>
        <p:txBody>
          <a:bodyPr/>
          <a:lstStyle/>
          <a:p>
            <a:r>
              <a:rPr lang="en-US" dirty="0" smtClean="0"/>
              <a:t>Networks can be classified according to the geographical area they occupy.</a:t>
            </a:r>
          </a:p>
          <a:p>
            <a:pPr lvl="1"/>
            <a:r>
              <a:rPr lang="en-US" dirty="0" smtClean="0"/>
              <a:t>LAN – Local Area Network</a:t>
            </a:r>
          </a:p>
          <a:p>
            <a:pPr lvl="1"/>
            <a:r>
              <a:rPr lang="en-US" dirty="0" smtClean="0"/>
              <a:t>MAN - Metropolitan Area Network</a:t>
            </a:r>
          </a:p>
          <a:p>
            <a:pPr lvl="1"/>
            <a:r>
              <a:rPr lang="en-US" dirty="0" smtClean="0"/>
              <a:t>WAN – Wide Area Network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topology:</a:t>
            </a:r>
            <a:endParaRPr lang="en-US" dirty="0"/>
          </a:p>
        </p:txBody>
      </p:sp>
      <p:sp>
        <p:nvSpPr>
          <p:cNvPr id="3" name="Content Placeholder 2"/>
          <p:cNvSpPr>
            <a:spLocks noGrp="1"/>
          </p:cNvSpPr>
          <p:nvPr>
            <p:ph idx="1"/>
          </p:nvPr>
        </p:nvSpPr>
        <p:spPr/>
        <p:txBody>
          <a:bodyPr/>
          <a:lstStyle/>
          <a:p>
            <a:r>
              <a:rPr lang="en-US" dirty="0" smtClean="0"/>
              <a:t>The computers are linked together by cables in a circle.</a:t>
            </a:r>
          </a:p>
          <a:p>
            <a:r>
              <a:rPr lang="en-US" dirty="0" smtClean="0"/>
              <a:t>The data only flows in one way around the network.</a:t>
            </a:r>
          </a:p>
          <a:p>
            <a:r>
              <a:rPr lang="en-US" dirty="0" smtClean="0"/>
              <a:t>it is suitable for a small number of computers (15).</a:t>
            </a:r>
          </a:p>
          <a:p>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5410200" y="228600"/>
            <a:ext cx="20574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Ring Topology:</a:t>
            </a:r>
            <a:endParaRPr lang="en-US" dirty="0"/>
          </a:p>
        </p:txBody>
      </p:sp>
      <p:sp>
        <p:nvSpPr>
          <p:cNvPr id="3" name="Content Placeholder 2"/>
          <p:cNvSpPr>
            <a:spLocks noGrp="1"/>
          </p:cNvSpPr>
          <p:nvPr>
            <p:ph idx="1"/>
          </p:nvPr>
        </p:nvSpPr>
        <p:spPr/>
        <p:txBody>
          <a:bodyPr/>
          <a:lstStyle/>
          <a:p>
            <a:r>
              <a:rPr lang="en-US" dirty="0" smtClean="0"/>
              <a:t>It is relatively cheap and fast.</a:t>
            </a:r>
          </a:p>
          <a:p>
            <a:r>
              <a:rPr lang="en-US" dirty="0" smtClean="0"/>
              <a:t>No file server needed.</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Ring Topology:</a:t>
            </a:r>
            <a:endParaRPr lang="en-US" dirty="0"/>
          </a:p>
        </p:txBody>
      </p:sp>
      <p:sp>
        <p:nvSpPr>
          <p:cNvPr id="3" name="Content Placeholder 2"/>
          <p:cNvSpPr>
            <a:spLocks noGrp="1"/>
          </p:cNvSpPr>
          <p:nvPr>
            <p:ph idx="1"/>
          </p:nvPr>
        </p:nvSpPr>
        <p:spPr/>
        <p:txBody>
          <a:bodyPr/>
          <a:lstStyle/>
          <a:p>
            <a:r>
              <a:rPr lang="en-US" dirty="0" smtClean="0"/>
              <a:t>If one computer breaks down the network stops working</a:t>
            </a:r>
          </a:p>
          <a:p>
            <a:r>
              <a:rPr lang="en-US" dirty="0" smtClean="0"/>
              <a:t>Can become slow if there is a lot of traffic</a:t>
            </a:r>
          </a:p>
          <a:p>
            <a:r>
              <a:rPr lang="en-US" dirty="0" smtClean="0"/>
              <a:t>It is difficult to add or remove computers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topology:</a:t>
            </a:r>
            <a:endParaRPr lang="en-US" dirty="0"/>
          </a:p>
        </p:txBody>
      </p:sp>
      <p:sp>
        <p:nvSpPr>
          <p:cNvPr id="3" name="Content Placeholder 2"/>
          <p:cNvSpPr>
            <a:spLocks noGrp="1"/>
          </p:cNvSpPr>
          <p:nvPr>
            <p:ph idx="1"/>
          </p:nvPr>
        </p:nvSpPr>
        <p:spPr/>
        <p:txBody>
          <a:bodyPr/>
          <a:lstStyle/>
          <a:p>
            <a:r>
              <a:rPr lang="en-US" dirty="0" smtClean="0"/>
              <a:t>Each computer has its own separate connection to the file-server</a:t>
            </a:r>
          </a:p>
          <a:p>
            <a:r>
              <a:rPr lang="en-US" dirty="0" smtClean="0"/>
              <a:t>Faster than a bus network</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Star Topology:</a:t>
            </a:r>
            <a:endParaRPr lang="en-US" dirty="0"/>
          </a:p>
        </p:txBody>
      </p:sp>
      <p:sp>
        <p:nvSpPr>
          <p:cNvPr id="3" name="Content Placeholder 2"/>
          <p:cNvSpPr>
            <a:spLocks noGrp="1"/>
          </p:cNvSpPr>
          <p:nvPr>
            <p:ph idx="1"/>
          </p:nvPr>
        </p:nvSpPr>
        <p:spPr/>
        <p:txBody>
          <a:bodyPr/>
          <a:lstStyle/>
          <a:p>
            <a:r>
              <a:rPr lang="en-US" dirty="0" smtClean="0"/>
              <a:t>If one cable fails, it does not affect the other computers, meaning the network is more fault tolerant.</a:t>
            </a:r>
          </a:p>
          <a:p>
            <a:r>
              <a:rPr lang="en-US" dirty="0" smtClean="0"/>
              <a:t>The layout makes it easy to add or remove individual computers.</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Star Topology:</a:t>
            </a:r>
            <a:endParaRPr lang="en-US" dirty="0"/>
          </a:p>
        </p:txBody>
      </p:sp>
      <p:sp>
        <p:nvSpPr>
          <p:cNvPr id="3" name="Content Placeholder 2"/>
          <p:cNvSpPr>
            <a:spLocks noGrp="1"/>
          </p:cNvSpPr>
          <p:nvPr>
            <p:ph idx="1"/>
          </p:nvPr>
        </p:nvSpPr>
        <p:spPr/>
        <p:txBody>
          <a:bodyPr/>
          <a:lstStyle/>
          <a:p>
            <a:r>
              <a:rPr lang="en-US" dirty="0" smtClean="0"/>
              <a:t>Are more expensive because more cabling is required</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a:t>
            </a:r>
            <a:endParaRPr lang="en-US" dirty="0"/>
          </a:p>
        </p:txBody>
      </p:sp>
      <p:sp>
        <p:nvSpPr>
          <p:cNvPr id="3" name="Content Placeholder 2"/>
          <p:cNvSpPr>
            <a:spLocks noGrp="1"/>
          </p:cNvSpPr>
          <p:nvPr>
            <p:ph idx="1"/>
          </p:nvPr>
        </p:nvSpPr>
        <p:spPr>
          <a:xfrm>
            <a:off x="457200" y="1600200"/>
            <a:ext cx="7239000" cy="4846320"/>
          </a:xfrm>
        </p:spPr>
        <p:txBody>
          <a:bodyPr>
            <a:normAutofit lnSpcReduction="10000"/>
          </a:bodyPr>
          <a:lstStyle/>
          <a:p>
            <a:r>
              <a:rPr lang="en-US" dirty="0" smtClean="0"/>
              <a:t>The material which forms the connection between the computers or devices in a network. E.g. air (in the case of wireless), metal wire, optical fiber.</a:t>
            </a:r>
          </a:p>
          <a:p>
            <a:r>
              <a:rPr lang="en-US" dirty="0" smtClean="0"/>
              <a:t>This can be wired or wireless.</a:t>
            </a:r>
          </a:p>
          <a:p>
            <a:r>
              <a:rPr lang="en-US" dirty="0" smtClean="0"/>
              <a:t>Wires add considerably to the cost of a network, especially the cost of installing them.</a:t>
            </a:r>
          </a:p>
          <a:p>
            <a:r>
              <a:rPr lang="en-US" dirty="0" smtClean="0"/>
              <a:t>The main forms of data transfer are:</a:t>
            </a:r>
          </a:p>
          <a:p>
            <a:pPr lvl="1"/>
            <a:r>
              <a:rPr lang="en-US" dirty="0" smtClean="0"/>
              <a:t>Metal wires</a:t>
            </a:r>
          </a:p>
          <a:p>
            <a:pPr lvl="1"/>
            <a:r>
              <a:rPr lang="en-US" dirty="0" smtClean="0"/>
              <a:t>Fiber optic cables</a:t>
            </a:r>
          </a:p>
          <a:p>
            <a:pPr lvl="1"/>
            <a:r>
              <a:rPr lang="en-US" dirty="0" smtClean="0"/>
              <a:t>W</a:t>
            </a:r>
            <a:r>
              <a:rPr lang="en-US" dirty="0" smtClean="0"/>
              <a:t>ireless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wires</a:t>
            </a:r>
            <a:endParaRPr lang="en-US" dirty="0"/>
          </a:p>
        </p:txBody>
      </p:sp>
      <p:sp>
        <p:nvSpPr>
          <p:cNvPr id="3" name="Content Placeholder 2"/>
          <p:cNvSpPr>
            <a:spLocks noGrp="1"/>
          </p:cNvSpPr>
          <p:nvPr>
            <p:ph idx="1"/>
          </p:nvPr>
        </p:nvSpPr>
        <p:spPr/>
        <p:txBody>
          <a:bodyPr>
            <a:normAutofit/>
          </a:bodyPr>
          <a:lstStyle/>
          <a:p>
            <a:r>
              <a:rPr lang="en-US" dirty="0" smtClean="0"/>
              <a:t>Offer a high transmission speed</a:t>
            </a:r>
          </a:p>
          <a:p>
            <a:r>
              <a:rPr lang="en-US" dirty="0" smtClean="0"/>
              <a:t>Expensive to buy and install</a:t>
            </a:r>
          </a:p>
          <a:p>
            <a:r>
              <a:rPr lang="en-US" dirty="0" smtClean="0"/>
              <a:t>Can suffer from interference / data corruption</a:t>
            </a:r>
          </a:p>
          <a:p>
            <a:r>
              <a:rPr lang="en-US" dirty="0" smtClean="0"/>
              <a:t>There are three different types</a:t>
            </a:r>
            <a:r>
              <a:rPr lang="en-US" dirty="0" smtClean="0"/>
              <a:t>:</a:t>
            </a:r>
          </a:p>
          <a:p>
            <a:pPr lvl="1"/>
            <a:r>
              <a:rPr lang="en-US" dirty="0" smtClean="0"/>
              <a:t>Unshielded twisted pair: (telephone line)</a:t>
            </a:r>
          </a:p>
          <a:p>
            <a:pPr lvl="1"/>
            <a:r>
              <a:rPr lang="en-US" dirty="0" smtClean="0"/>
              <a:t>Shielded twisted pair (cable </a:t>
            </a:r>
            <a:r>
              <a:rPr lang="en-US" dirty="0" err="1" smtClean="0"/>
              <a:t>tv</a:t>
            </a:r>
            <a:r>
              <a:rPr lang="en-US" dirty="0" smtClean="0"/>
              <a:t>)</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Unshielded and Shielded TP</a:t>
            </a:r>
          </a:p>
        </p:txBody>
      </p:sp>
      <p:sp>
        <p:nvSpPr>
          <p:cNvPr id="14339" name="Rectangle 3"/>
          <p:cNvSpPr>
            <a:spLocks noGrp="1" noChangeArrowheads="1"/>
          </p:cNvSpPr>
          <p:nvPr>
            <p:ph type="body" idx="1"/>
          </p:nvPr>
        </p:nvSpPr>
        <p:spPr/>
        <p:txBody>
          <a:bodyPr>
            <a:normAutofit fontScale="85000" lnSpcReduction="20000"/>
          </a:bodyPr>
          <a:lstStyle/>
          <a:p>
            <a:r>
              <a:rPr lang="en-US" sz="2800" dirty="0"/>
              <a:t>Unshielded Twisted Pair (UTP)</a:t>
            </a:r>
          </a:p>
          <a:p>
            <a:pPr lvl="1"/>
            <a:r>
              <a:rPr lang="en-US" sz="2400" dirty="0"/>
              <a:t>Ordinary telephone wire</a:t>
            </a:r>
          </a:p>
          <a:p>
            <a:pPr lvl="1"/>
            <a:r>
              <a:rPr lang="en-US" sz="2400" dirty="0"/>
              <a:t>Cheapest</a:t>
            </a:r>
          </a:p>
          <a:p>
            <a:pPr lvl="1"/>
            <a:r>
              <a:rPr lang="en-US" dirty="0" smtClean="0"/>
              <a:t>thin </a:t>
            </a:r>
            <a:r>
              <a:rPr lang="en-US" dirty="0" smtClean="0"/>
              <a:t>wires are twisted to help cancel out </a:t>
            </a:r>
            <a:r>
              <a:rPr lang="en-US" dirty="0" smtClean="0"/>
              <a:t>interference but it still suffers from external EM interference, </a:t>
            </a:r>
            <a:endParaRPr lang="en-US" dirty="0" smtClean="0"/>
          </a:p>
          <a:p>
            <a:pPr lvl="1"/>
            <a:r>
              <a:rPr lang="en-US" dirty="0" smtClean="0"/>
              <a:t>Thin </a:t>
            </a:r>
            <a:r>
              <a:rPr lang="en-US" dirty="0" smtClean="0"/>
              <a:t>wires mean easier installation,</a:t>
            </a:r>
          </a:p>
          <a:p>
            <a:pPr lvl="1"/>
            <a:r>
              <a:rPr lang="en-US" dirty="0" smtClean="0"/>
              <a:t>Only </a:t>
            </a:r>
            <a:r>
              <a:rPr lang="en-US" dirty="0" smtClean="0"/>
              <a:t>suitable for small networks.</a:t>
            </a:r>
          </a:p>
          <a:p>
            <a:pPr lvl="1"/>
            <a:endParaRPr lang="en-US" sz="2400" dirty="0"/>
          </a:p>
          <a:p>
            <a:r>
              <a:rPr lang="en-US" sz="2800" dirty="0"/>
              <a:t>Shielded Twisted Pair (STP)</a:t>
            </a:r>
          </a:p>
          <a:p>
            <a:pPr lvl="1"/>
            <a:r>
              <a:rPr lang="en-US" sz="2400" dirty="0"/>
              <a:t>Metal braid or sheathing that reduces </a:t>
            </a:r>
            <a:r>
              <a:rPr lang="en-US" sz="2400" dirty="0" smtClean="0"/>
              <a:t>interference </a:t>
            </a:r>
            <a:r>
              <a:rPr lang="en-US" sz="2400" dirty="0" smtClean="0"/>
              <a:t>which protects the data signals from outside interference/corruption,</a:t>
            </a:r>
            <a:endParaRPr lang="en-US" sz="2400" dirty="0"/>
          </a:p>
          <a:p>
            <a:pPr lvl="1"/>
            <a:r>
              <a:rPr lang="en-US" sz="2400" dirty="0"/>
              <a:t>More </a:t>
            </a:r>
            <a:r>
              <a:rPr lang="en-US" sz="2400" dirty="0" smtClean="0"/>
              <a:t>expensive than unshielded twisted pair</a:t>
            </a:r>
            <a:endParaRPr lang="en-US" sz="2400" dirty="0"/>
          </a:p>
          <a:p>
            <a:pPr lvl="1"/>
            <a:r>
              <a:rPr lang="en-US" sz="2400" dirty="0"/>
              <a:t>Harder to handle (thick, heavy</a:t>
            </a:r>
            <a:r>
              <a:rPr lang="en-US" sz="2400" dirty="0" smtClean="0"/>
              <a:t>)</a:t>
            </a:r>
          </a:p>
          <a:p>
            <a:pPr lvl="1"/>
            <a:r>
              <a:rPr lang="en-US" sz="2400" dirty="0" smtClean="0"/>
              <a:t>Greater transmission speeds than unshielded twisted pair</a:t>
            </a:r>
          </a:p>
          <a:p>
            <a:pPr lvl="1"/>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STP – Shielded twisted pair</a:t>
            </a:r>
            <a:endParaRPr lang="en-US" dirty="0"/>
          </a:p>
        </p:txBody>
      </p:sp>
      <p:pic>
        <p:nvPicPr>
          <p:cNvPr id="1026" name="Picture 2"/>
          <p:cNvPicPr>
            <a:picLocks noChangeAspect="1" noChangeArrowheads="1"/>
          </p:cNvPicPr>
          <p:nvPr/>
        </p:nvPicPr>
        <p:blipFill>
          <a:blip r:embed="rId2" cstate="print"/>
          <a:srcRect l="21525" t="44368"/>
          <a:stretch>
            <a:fillRect/>
          </a:stretch>
        </p:blipFill>
        <p:spPr bwMode="auto">
          <a:xfrm>
            <a:off x="304800" y="1524000"/>
            <a:ext cx="7435167" cy="2590800"/>
          </a:xfrm>
          <a:prstGeom prst="rect">
            <a:avLst/>
          </a:prstGeom>
          <a:noFill/>
          <a:ln w="9525">
            <a:solidFill>
              <a:schemeClr val="tx1"/>
            </a:solid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1981200" y="4267200"/>
            <a:ext cx="3276600" cy="2282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smtClean="0"/>
              <a:t>Classification of interconnected </a:t>
            </a:r>
            <a:r>
              <a:rPr lang="en-US" sz="3000" dirty="0" smtClean="0"/>
              <a:t/>
            </a:r>
            <a:br>
              <a:rPr lang="en-US" sz="3000" dirty="0" smtClean="0"/>
            </a:br>
            <a:r>
              <a:rPr lang="en-US" sz="3000" dirty="0" smtClean="0"/>
              <a:t>processors </a:t>
            </a:r>
            <a:r>
              <a:rPr lang="en-US" sz="3000" dirty="0" smtClean="0"/>
              <a:t>by scale.</a:t>
            </a:r>
            <a:endParaRPr lang="en-US" sz="30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57200" y="1649891"/>
            <a:ext cx="7239000" cy="4766306"/>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uTP</a:t>
            </a:r>
            <a:r>
              <a:rPr lang="en-US" dirty="0" smtClean="0"/>
              <a:t> – </a:t>
            </a:r>
            <a:r>
              <a:rPr lang="en-US" dirty="0" err="1" smtClean="0"/>
              <a:t>unShielded</a:t>
            </a:r>
            <a:r>
              <a:rPr lang="en-US" dirty="0" smtClean="0"/>
              <a:t> twisted pair</a:t>
            </a:r>
            <a:endParaRPr lang="en-US" dirty="0"/>
          </a:p>
        </p:txBody>
      </p:sp>
      <p:pic>
        <p:nvPicPr>
          <p:cNvPr id="2050" name="Picture 2"/>
          <p:cNvPicPr>
            <a:picLocks noChangeAspect="1" noChangeArrowheads="1"/>
          </p:cNvPicPr>
          <p:nvPr/>
        </p:nvPicPr>
        <p:blipFill>
          <a:blip r:embed="rId2" cstate="print"/>
          <a:srcRect b="4745"/>
          <a:stretch>
            <a:fillRect/>
          </a:stretch>
        </p:blipFill>
        <p:spPr bwMode="auto">
          <a:xfrm>
            <a:off x="4648200" y="3733800"/>
            <a:ext cx="3048000" cy="2514600"/>
          </a:xfrm>
          <a:prstGeom prst="rect">
            <a:avLst/>
          </a:prstGeom>
          <a:noFill/>
          <a:ln w="9525">
            <a:noFill/>
            <a:miter lim="800000"/>
            <a:headEnd/>
            <a:tailEnd/>
          </a:ln>
          <a:effectLst/>
        </p:spPr>
      </p:pic>
      <p:sp>
        <p:nvSpPr>
          <p:cNvPr id="5" name="Rectangle 4"/>
          <p:cNvSpPr/>
          <p:nvPr/>
        </p:nvSpPr>
        <p:spPr>
          <a:xfrm>
            <a:off x="4191000" y="1752600"/>
            <a:ext cx="3886200" cy="1754326"/>
          </a:xfrm>
          <a:prstGeom prst="rect">
            <a:avLst/>
          </a:prstGeom>
        </p:spPr>
        <p:txBody>
          <a:bodyPr wrap="square">
            <a:spAutoFit/>
          </a:bodyPr>
          <a:lstStyle/>
          <a:p>
            <a:r>
              <a:rPr lang="en-US" dirty="0" smtClean="0"/>
              <a:t>Unshielded Twisted Pair cable is currently the most popular method of implementing an Ethernet LAN (Local area network). It is far easier to manipulate than coaxial cable</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381000" y="2819400"/>
            <a:ext cx="4016848"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OPTIC CABLES</a:t>
            </a:r>
            <a:endParaRPr lang="en-US" dirty="0"/>
          </a:p>
        </p:txBody>
      </p:sp>
      <p:sp>
        <p:nvSpPr>
          <p:cNvPr id="3" name="Content Placeholder 2"/>
          <p:cNvSpPr>
            <a:spLocks noGrp="1"/>
          </p:cNvSpPr>
          <p:nvPr>
            <p:ph idx="1"/>
          </p:nvPr>
        </p:nvSpPr>
        <p:spPr/>
        <p:txBody>
          <a:bodyPr>
            <a:normAutofit lnSpcReduction="10000"/>
          </a:bodyPr>
          <a:lstStyle/>
          <a:p>
            <a:r>
              <a:rPr lang="en-US" dirty="0" smtClean="0"/>
              <a:t>The data being passed is encoded as pulses of light through a very thin glass fiber.</a:t>
            </a:r>
          </a:p>
          <a:p>
            <a:r>
              <a:rPr lang="en-US" dirty="0" smtClean="0"/>
              <a:t>Bundles of fibers are used to carry the data to and from the network.</a:t>
            </a:r>
          </a:p>
          <a:p>
            <a:r>
              <a:rPr lang="en-US" dirty="0" smtClean="0"/>
              <a:t>Speed- the data travels much faster,</a:t>
            </a:r>
          </a:p>
          <a:p>
            <a:r>
              <a:rPr lang="en-US" dirty="0" smtClean="0"/>
              <a:t>Small size – a hug amount of data can travel in a very small cable,</a:t>
            </a:r>
          </a:p>
          <a:p>
            <a:r>
              <a:rPr lang="en-US" dirty="0" smtClean="0"/>
              <a:t>Lack of electrical interference</a:t>
            </a:r>
          </a:p>
          <a:p>
            <a:r>
              <a:rPr lang="en-US" dirty="0" smtClean="0"/>
              <a:t>Cost – the devices needed to connect the cables and the cable itself are more expensive</a:t>
            </a:r>
          </a:p>
          <a:p>
            <a:r>
              <a:rPr lang="en-US" dirty="0" smtClean="0"/>
              <a:t>Can be bent around corners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Fiber optic cables</a:t>
            </a:r>
            <a:endParaRPr lang="en-US" dirty="0"/>
          </a:p>
        </p:txBody>
      </p:sp>
      <p:pic>
        <p:nvPicPr>
          <p:cNvPr id="4" name="Picture 2"/>
          <p:cNvPicPr>
            <a:picLocks noGrp="1" noChangeAspect="1" noChangeArrowheads="1"/>
          </p:cNvPicPr>
          <p:nvPr>
            <p:ph idx="1"/>
          </p:nvPr>
        </p:nvPicPr>
        <p:blipFill>
          <a:blip r:embed="rId2" cstate="print"/>
          <a:srcRect l="17391" r="14976"/>
          <a:stretch>
            <a:fillRect/>
          </a:stretch>
        </p:blipFill>
        <p:spPr bwMode="auto">
          <a:xfrm>
            <a:off x="1600200" y="1524000"/>
            <a:ext cx="5029200" cy="498757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Inside Fiber optic cables</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762000" y="1981200"/>
            <a:ext cx="6833600" cy="369014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a:t>
            </a:r>
            <a:endParaRPr lang="en-US" dirty="0"/>
          </a:p>
        </p:txBody>
      </p:sp>
      <p:sp>
        <p:nvSpPr>
          <p:cNvPr id="3" name="Content Placeholder 2"/>
          <p:cNvSpPr>
            <a:spLocks noGrp="1"/>
          </p:cNvSpPr>
          <p:nvPr>
            <p:ph idx="1"/>
          </p:nvPr>
        </p:nvSpPr>
        <p:spPr/>
        <p:txBody>
          <a:bodyPr/>
          <a:lstStyle/>
          <a:p>
            <a:r>
              <a:rPr lang="en-US" dirty="0" smtClean="0"/>
              <a:t>The data transfer medium is the air</a:t>
            </a:r>
          </a:p>
          <a:p>
            <a:r>
              <a:rPr lang="en-US" dirty="0" smtClean="0"/>
              <a:t>Uses radio waves</a:t>
            </a:r>
          </a:p>
          <a:p>
            <a:r>
              <a:rPr lang="en-US" dirty="0" smtClean="0"/>
              <a:t>Allows you to connect anywhere there is a radio signal.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7239000" cy="624840"/>
          </a:xfrm>
        </p:spPr>
        <p:txBody>
          <a:bodyPr/>
          <a:lstStyle/>
          <a:p>
            <a:r>
              <a:rPr lang="en-US" dirty="0"/>
              <a:t>Electromagnetic Spectrum</a:t>
            </a:r>
          </a:p>
        </p:txBody>
      </p:sp>
      <p:pic>
        <p:nvPicPr>
          <p:cNvPr id="8195" name="Picture 3"/>
          <p:cNvPicPr>
            <a:picLocks noChangeAspect="1" noChangeArrowheads="1"/>
          </p:cNvPicPr>
          <p:nvPr/>
        </p:nvPicPr>
        <p:blipFill>
          <a:blip r:embed="rId2" cstate="print"/>
          <a:srcRect b="7401"/>
          <a:stretch>
            <a:fillRect/>
          </a:stretch>
        </p:blipFill>
        <p:spPr bwMode="auto">
          <a:xfrm>
            <a:off x="228600" y="1143000"/>
            <a:ext cx="8196181" cy="54197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Hotspot</a:t>
            </a:r>
            <a:endParaRPr lang="en-US" dirty="0"/>
          </a:p>
        </p:txBody>
      </p:sp>
      <p:sp>
        <p:nvSpPr>
          <p:cNvPr id="3" name="Content Placeholder 2"/>
          <p:cNvSpPr>
            <a:spLocks noGrp="1"/>
          </p:cNvSpPr>
          <p:nvPr>
            <p:ph idx="1"/>
          </p:nvPr>
        </p:nvSpPr>
        <p:spPr/>
        <p:txBody>
          <a:bodyPr/>
          <a:lstStyle/>
          <a:p>
            <a:r>
              <a:rPr lang="en-US" dirty="0" smtClean="0"/>
              <a:t>A region where internet can be accessed wirelessly using Wi-Fi.</a:t>
            </a:r>
          </a:p>
          <a:p>
            <a:r>
              <a:rPr lang="en-US" dirty="0" smtClean="0"/>
              <a:t>There are many public places where the internet can be accessed wirelessly using a person’s laptop or PDA.</a:t>
            </a:r>
          </a:p>
          <a:p>
            <a:r>
              <a:rPr lang="en-US" dirty="0" smtClean="0"/>
              <a:t>Wi-Fi – a trademark for the certification of products that meet certain standards for transmitting data over wireless networks.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LANs are:</a:t>
            </a:r>
            <a:endParaRPr lang="en-US" dirty="0"/>
          </a:p>
        </p:txBody>
      </p:sp>
      <p:sp>
        <p:nvSpPr>
          <p:cNvPr id="3" name="Content Placeholder 2"/>
          <p:cNvSpPr>
            <a:spLocks noGrp="1"/>
          </p:cNvSpPr>
          <p:nvPr>
            <p:ph idx="1"/>
          </p:nvPr>
        </p:nvSpPr>
        <p:spPr/>
        <p:txBody>
          <a:bodyPr/>
          <a:lstStyle/>
          <a:p>
            <a:r>
              <a:rPr lang="en-US" dirty="0" smtClean="0"/>
              <a:t>Confined to a single building or site – the hardware and communications equipment is contained in one building or site.</a:t>
            </a:r>
          </a:p>
          <a:p>
            <a:r>
              <a:rPr lang="en-US" dirty="0" smtClean="0"/>
              <a:t>Ownership of the communications equipment – the organization actually owns all the communications equipment (such as wiring, etc.) that links the terminals.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MANs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dirty="0" smtClean="0"/>
              <a:t>metropolitan area network (MAN) covers a city or a region of a city.</a:t>
            </a:r>
          </a:p>
          <a:p>
            <a:r>
              <a:rPr lang="en-US" dirty="0" smtClean="0"/>
              <a:t>MANs have very high transfer speeds</a:t>
            </a:r>
          </a:p>
          <a:p>
            <a:pPr>
              <a:spcBef>
                <a:spcPct val="50000"/>
              </a:spcBef>
            </a:pPr>
            <a:r>
              <a:rPr lang="en-US" dirty="0" smtClean="0"/>
              <a:t>MANs support </a:t>
            </a:r>
          </a:p>
          <a:p>
            <a:pPr lvl="1">
              <a:spcBef>
                <a:spcPct val="50000"/>
              </a:spcBef>
            </a:pPr>
            <a:r>
              <a:rPr lang="en-US" dirty="0" smtClean="0"/>
              <a:t>high-speed disaster recovery systems</a:t>
            </a:r>
          </a:p>
          <a:p>
            <a:pPr lvl="1">
              <a:spcBef>
                <a:spcPct val="50000"/>
              </a:spcBef>
            </a:pPr>
            <a:r>
              <a:rPr lang="en-US" dirty="0" smtClean="0"/>
              <a:t>real-time transaction backup systems</a:t>
            </a:r>
          </a:p>
          <a:p>
            <a:pPr lvl="1">
              <a:spcBef>
                <a:spcPct val="50000"/>
              </a:spcBef>
            </a:pPr>
            <a:r>
              <a:rPr lang="en-US" dirty="0" smtClean="0"/>
              <a:t>interconnections between corporate data centers and internet service providers, and government, business, medicine, and education high-speed interconnections.</a:t>
            </a:r>
          </a:p>
          <a:p>
            <a:pPr>
              <a:spcBef>
                <a:spcPct val="50000"/>
              </a:spcBef>
            </a:pPr>
            <a:r>
              <a:rPr lang="en-US" i="1" dirty="0" smtClean="0"/>
              <a:t>Almost exclusively fiber optic systems</a:t>
            </a:r>
          </a:p>
          <a:p>
            <a:r>
              <a:rPr lang="en-US" dirty="0" smtClean="0"/>
              <a:t>The </a:t>
            </a:r>
            <a:r>
              <a:rPr lang="en-US" dirty="0" smtClean="0"/>
              <a:t>biggest advantage is communication with other people and the </a:t>
            </a:r>
            <a:r>
              <a:rPr lang="en-US" dirty="0" smtClean="0"/>
              <a:t>biggest disadvantage </a:t>
            </a:r>
            <a:r>
              <a:rPr lang="en-US" dirty="0" smtClean="0"/>
              <a:t>would be security</a:t>
            </a:r>
            <a:r>
              <a:rPr lang="en-US" dirty="0" smtClean="0"/>
              <a:t>.</a:t>
            </a:r>
          </a:p>
          <a:p>
            <a:r>
              <a:rPr lang="en-US" dirty="0" smtClean="0"/>
              <a:t>MANs are very often a ring topology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914400"/>
          </a:xfrm>
        </p:spPr>
        <p:txBody>
          <a:bodyPr>
            <a:noAutofit/>
          </a:bodyPr>
          <a:lstStyle/>
          <a:p>
            <a:r>
              <a:rPr lang="en-US" sz="3000" dirty="0" smtClean="0"/>
              <a:t>A PHYSICAL RING USED TO SUPPORT A METROPLITAN AREA NETWORK</a:t>
            </a:r>
            <a:endParaRPr lang="en-US" sz="3000" dirty="0"/>
          </a:p>
        </p:txBody>
      </p:sp>
      <p:pic>
        <p:nvPicPr>
          <p:cNvPr id="4" name="Picture 5" descr="Fig10-01"/>
          <p:cNvPicPr>
            <a:picLocks noGrp="1" noChangeAspect="1" noChangeArrowheads="1"/>
          </p:cNvPicPr>
          <p:nvPr>
            <p:ph idx="1"/>
          </p:nvPr>
        </p:nvPicPr>
        <p:blipFill>
          <a:blip r:embed="rId2" cstate="print"/>
          <a:srcRect l="24128" t="10558" r="8430" b="10439"/>
          <a:stretch>
            <a:fillRect/>
          </a:stretch>
        </p:blipFill>
        <p:spPr bwMode="auto">
          <a:xfrm>
            <a:off x="228600" y="1371600"/>
            <a:ext cx="7647709" cy="5257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WANs are:</a:t>
            </a:r>
            <a:endParaRPr lang="en-US" dirty="0"/>
          </a:p>
        </p:txBody>
      </p:sp>
      <p:sp>
        <p:nvSpPr>
          <p:cNvPr id="3" name="Content Placeholder 2"/>
          <p:cNvSpPr>
            <a:spLocks noGrp="1"/>
          </p:cNvSpPr>
          <p:nvPr>
            <p:ph idx="1"/>
          </p:nvPr>
        </p:nvSpPr>
        <p:spPr/>
        <p:txBody>
          <a:bodyPr>
            <a:normAutofit lnSpcReduction="10000"/>
          </a:bodyPr>
          <a:lstStyle/>
          <a:p>
            <a:r>
              <a:rPr lang="en-US" dirty="0" smtClean="0"/>
              <a:t>Hardware is spread over a wide geographical area – devices (computers, point of sale terminals, storage, etc.). The devices spread over multiple buildings and sites.</a:t>
            </a:r>
          </a:p>
          <a:p>
            <a:r>
              <a:rPr lang="en-US" dirty="0" smtClean="0"/>
              <a:t>Third party telecommunications equipment is used – hardware in a WAN is situated in many sites, which can be in different countries. Telephone radio and satellite communications are needed, which are supplied by a third party. The organization with the WAN has to rent these services from a telecommunications supplier.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a:t>
            </a:r>
            <a:endParaRPr lang="en-US" dirty="0"/>
          </a:p>
        </p:txBody>
      </p:sp>
      <p:sp>
        <p:nvSpPr>
          <p:cNvPr id="3" name="Content Placeholder 2"/>
          <p:cNvSpPr>
            <a:spLocks noGrp="1"/>
          </p:cNvSpPr>
          <p:nvPr>
            <p:ph idx="1"/>
          </p:nvPr>
        </p:nvSpPr>
        <p:spPr/>
        <p:txBody>
          <a:bodyPr>
            <a:normAutofit/>
          </a:bodyPr>
          <a:lstStyle/>
          <a:p>
            <a:r>
              <a:rPr lang="en-US" dirty="0" smtClean="0"/>
              <a:t>Internet – a huge group of networks joined together. Each of these networks consists of lots of smaller networks.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the www and the internet</a:t>
            </a:r>
            <a:endParaRPr lang="en-US" dirty="0"/>
          </a:p>
        </p:txBody>
      </p:sp>
      <p:sp>
        <p:nvSpPr>
          <p:cNvPr id="3" name="Content Placeholder 2"/>
          <p:cNvSpPr>
            <a:spLocks noGrp="1"/>
          </p:cNvSpPr>
          <p:nvPr>
            <p:ph idx="1"/>
          </p:nvPr>
        </p:nvSpPr>
        <p:spPr/>
        <p:txBody>
          <a:bodyPr>
            <a:normAutofit/>
          </a:bodyPr>
          <a:lstStyle/>
          <a:p>
            <a:r>
              <a:rPr lang="en-US" dirty="0" smtClean="0"/>
              <a:t>The internet and the WWW is not the same thing.</a:t>
            </a:r>
          </a:p>
          <a:p>
            <a:r>
              <a:rPr lang="en-US" dirty="0" smtClean="0"/>
              <a:t>World Wide Web – is a means of accessing information contained on the internet. It is an information sharing model that is built on top of the internet. </a:t>
            </a:r>
          </a:p>
          <a:p>
            <a:r>
              <a:rPr lang="en-US" dirty="0" smtClean="0"/>
              <a:t>The www uses HTTP(hypertext transfer protocol), which is one of the languages used over the internet to transmit information. </a:t>
            </a:r>
          </a:p>
          <a:p>
            <a:r>
              <a:rPr lang="en-US" dirty="0" smtClean="0"/>
              <a:t>The www makes use of browser software used to access documents called web pages.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314</TotalTime>
  <Words>1581</Words>
  <Application>Microsoft Office PowerPoint</Application>
  <PresentationFormat>On-screen Show (4:3)</PresentationFormat>
  <Paragraphs>153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Opulent</vt:lpstr>
      <vt:lpstr>U1M2#7 Purpose And Function Of Network Components</vt:lpstr>
      <vt:lpstr>TYPES OF NETWORKS</vt:lpstr>
      <vt:lpstr>Classification of interconnected  processors by scale.</vt:lpstr>
      <vt:lpstr>Main features of LANs are:</vt:lpstr>
      <vt:lpstr>Main features of MANs</vt:lpstr>
      <vt:lpstr>A PHYSICAL RING USED TO SUPPORT A METROPLITAN AREA NETWORK</vt:lpstr>
      <vt:lpstr>Main features of WANs are:</vt:lpstr>
      <vt:lpstr>Internet</vt:lpstr>
      <vt:lpstr>Difference between the www and the internet</vt:lpstr>
      <vt:lpstr>These types of networks use internet technology:</vt:lpstr>
      <vt:lpstr>INTRANET:</vt:lpstr>
      <vt:lpstr>EXTRANET:</vt:lpstr>
      <vt:lpstr>EXTRANET cont’d:</vt:lpstr>
      <vt:lpstr>PROTOCOLS</vt:lpstr>
      <vt:lpstr>PROTOCOLS</vt:lpstr>
      <vt:lpstr>Network configurations</vt:lpstr>
      <vt:lpstr>BUS topology:</vt:lpstr>
      <vt:lpstr>Advantages Of Bus/Line Topology:</vt:lpstr>
      <vt:lpstr>Disadvantages Of Bus/Line Topology:</vt:lpstr>
      <vt:lpstr>RING topology:</vt:lpstr>
      <vt:lpstr>Advantages Of Ring Topology:</vt:lpstr>
      <vt:lpstr>Disadvantages Of Ring Topology:</vt:lpstr>
      <vt:lpstr>STAR topology:</vt:lpstr>
      <vt:lpstr>Advantages Of Star Topology:</vt:lpstr>
      <vt:lpstr>Disadvantages Of Star Topology:</vt:lpstr>
      <vt:lpstr>Transmission Media</vt:lpstr>
      <vt:lpstr>Metal wires</vt:lpstr>
      <vt:lpstr>Unshielded and Shielded TP</vt:lpstr>
      <vt:lpstr>STP – Shielded twisted pair</vt:lpstr>
      <vt:lpstr>uTP – unShielded twisted pair</vt:lpstr>
      <vt:lpstr>FIBER OPTIC CABLES</vt:lpstr>
      <vt:lpstr>Fiber optic cables</vt:lpstr>
      <vt:lpstr>Inside Fiber optic cables</vt:lpstr>
      <vt:lpstr>WIRELESS</vt:lpstr>
      <vt:lpstr>Electromagnetic Spectrum</vt:lpstr>
      <vt:lpstr>Hotspot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U1M2#7 Purpose And Function Of Network Components</dc:title>
  <dc:creator>UltimateUser</dc:creator>
  <cp:lastModifiedBy>UltimateUser</cp:lastModifiedBy>
  <cp:revision>39</cp:revision>
  <dcterms:created xsi:type="dcterms:W3CDTF">2010-03-02T02:20:02Z</dcterms:created>
  <dcterms:modified xsi:type="dcterms:W3CDTF">2010-03-02T14:42:17Z</dcterms:modified>
</cp:coreProperties>
</file>